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620" r:id="rId2"/>
    <p:sldId id="717" r:id="rId3"/>
    <p:sldId id="724" r:id="rId4"/>
    <p:sldId id="720" r:id="rId5"/>
    <p:sldId id="721" r:id="rId6"/>
    <p:sldId id="723" r:id="rId7"/>
    <p:sldId id="666" r:id="rId8"/>
    <p:sldId id="713" r:id="rId9"/>
    <p:sldId id="668" r:id="rId10"/>
    <p:sldId id="714" r:id="rId11"/>
    <p:sldId id="728" r:id="rId12"/>
    <p:sldId id="726" r:id="rId13"/>
    <p:sldId id="727" r:id="rId14"/>
    <p:sldId id="725" r:id="rId15"/>
  </p:sldIdLst>
  <p:sldSz cx="9144000" cy="6858000" type="screen4x3"/>
  <p:notesSz cx="9167813" cy="6950075"/>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ri" initials="cj"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7E39"/>
    <a:srgbClr val="003B76"/>
    <a:srgbClr val="00B853"/>
    <a:srgbClr val="00A44A"/>
    <a:srgbClr val="00CC5C"/>
    <a:srgbClr val="BCEEBC"/>
    <a:srgbClr val="99FFCC"/>
    <a:srgbClr val="CC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6323" autoAdjust="0"/>
  </p:normalViewPr>
  <p:slideViewPr>
    <p:cSldViewPr snapToGrid="0" showGuides="1">
      <p:cViewPr>
        <p:scale>
          <a:sx n="75" d="100"/>
          <a:sy n="75" d="100"/>
        </p:scale>
        <p:origin x="-660" y="-348"/>
      </p:cViewPr>
      <p:guideLst>
        <p:guide orient="horz" pos="344"/>
        <p:guide orient="horz" pos="1613"/>
        <p:guide orient="horz" pos="4088"/>
        <p:guide orient="horz" pos="763"/>
        <p:guide orient="horz" pos="4185"/>
        <p:guide orient="horz" pos="542"/>
        <p:guide orient="horz" pos="300"/>
        <p:guide pos="1087"/>
        <p:guide pos="726"/>
        <p:guide pos="1018"/>
        <p:guide pos="5516"/>
        <p:guide pos="906"/>
      </p:guideLst>
    </p:cSldViewPr>
  </p:slideViewPr>
  <p:outlineViewPr>
    <p:cViewPr>
      <p:scale>
        <a:sx n="33" d="100"/>
        <a:sy n="33" d="100"/>
      </p:scale>
      <p:origin x="0" y="216"/>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5" d="100"/>
          <a:sy n="85" d="100"/>
        </p:scale>
        <p:origin x="-3150" y="-90"/>
      </p:cViewPr>
      <p:guideLst>
        <p:guide orient="horz" pos="2086"/>
        <p:guide orient="horz" pos="1973"/>
        <p:guide orient="horz" pos="331"/>
        <p:guide pos="5197"/>
      </p:guideLst>
    </p:cSldViewPr>
  </p:notes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973266" cy="345506"/>
          </a:xfrm>
          <a:prstGeom prst="rect">
            <a:avLst/>
          </a:prstGeom>
        </p:spPr>
        <p:txBody>
          <a:bodyPr vert="horz" lIns="92034" tIns="46020" rIns="92034" bIns="460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4" name="Footer Placeholder 3"/>
          <p:cNvSpPr>
            <a:spLocks noGrp="1"/>
          </p:cNvSpPr>
          <p:nvPr>
            <p:ph type="ftr" sz="quarter" idx="2"/>
          </p:nvPr>
        </p:nvSpPr>
        <p:spPr>
          <a:xfrm>
            <a:off x="3" y="6602220"/>
            <a:ext cx="3973266" cy="346681"/>
          </a:xfrm>
          <a:prstGeom prst="rect">
            <a:avLst/>
          </a:prstGeom>
        </p:spPr>
        <p:txBody>
          <a:bodyPr vert="horz" lIns="92034" tIns="46020" rIns="92034" bIns="460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5057258" y="6525833"/>
            <a:ext cx="3973266" cy="345506"/>
          </a:xfrm>
          <a:prstGeom prst="rect">
            <a:avLst/>
          </a:prstGeom>
        </p:spPr>
        <p:txBody>
          <a:bodyPr vert="horz" wrap="square" lIns="92034" tIns="46020" rIns="92034" bIns="46020" numCol="1" anchor="b" anchorCtr="0" compatLnSpc="1">
            <a:prstTxWarp prst="textNoShape">
              <a:avLst/>
            </a:prstTxWarp>
          </a:bodyPr>
          <a:lstStyle>
            <a:lvl1pPr algn="r">
              <a:defRPr sz="1200">
                <a:latin typeface="+mn-lt"/>
                <a:ea typeface="ＭＳ Ｐゴシック" pitchFamily="20" charset="-128"/>
              </a:defRPr>
            </a:lvl1pPr>
          </a:lstStyle>
          <a:p>
            <a:pPr>
              <a:defRPr/>
            </a:pPr>
            <a:fld id="{50C0EFBE-5100-45C6-82C8-3A427D6B69F7}" type="slidenum">
              <a:rPr lang="en-US"/>
              <a:pPr>
                <a:defRPr/>
              </a:pPr>
              <a:t>‹#›</a:t>
            </a:fld>
            <a:endParaRPr lang="en-US" dirty="0"/>
          </a:p>
        </p:txBody>
      </p:sp>
    </p:spTree>
    <p:extLst>
      <p:ext uri="{BB962C8B-B14F-4D97-AF65-F5344CB8AC3E}">
        <p14:creationId xmlns:p14="http://schemas.microsoft.com/office/powerpoint/2010/main" xmlns="" val="4286950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973266" cy="345506"/>
          </a:xfrm>
          <a:prstGeom prst="rect">
            <a:avLst/>
          </a:prstGeom>
        </p:spPr>
        <p:txBody>
          <a:bodyPr vert="horz" lIns="92034" tIns="46020" rIns="92034" bIns="460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4" name="Slide Image Placeholder 3"/>
          <p:cNvSpPr>
            <a:spLocks noGrp="1" noRot="1" noChangeAspect="1"/>
          </p:cNvSpPr>
          <p:nvPr>
            <p:ph type="sldImg" idx="2"/>
          </p:nvPr>
        </p:nvSpPr>
        <p:spPr>
          <a:xfrm>
            <a:off x="2846388" y="522288"/>
            <a:ext cx="3475037" cy="2606675"/>
          </a:xfrm>
          <a:prstGeom prst="rect">
            <a:avLst/>
          </a:prstGeom>
          <a:noFill/>
          <a:ln w="12700">
            <a:solidFill>
              <a:prstClr val="black"/>
            </a:solidFill>
          </a:ln>
        </p:spPr>
        <p:txBody>
          <a:bodyPr vert="horz" lIns="92034" tIns="46020" rIns="92034" bIns="46020" rtlCol="0" anchor="ctr"/>
          <a:lstStyle/>
          <a:p>
            <a:pPr lvl="0"/>
            <a:endParaRPr lang="en-US" noProof="0" dirty="0" smtClean="0"/>
          </a:p>
        </p:txBody>
      </p:sp>
      <p:sp>
        <p:nvSpPr>
          <p:cNvPr id="5" name="Notes Placeholder 4"/>
          <p:cNvSpPr>
            <a:spLocks noGrp="1"/>
          </p:cNvSpPr>
          <p:nvPr>
            <p:ph type="body" sz="quarter" idx="3"/>
          </p:nvPr>
        </p:nvSpPr>
        <p:spPr>
          <a:xfrm>
            <a:off x="915963" y="3299935"/>
            <a:ext cx="7335889" cy="3128356"/>
          </a:xfrm>
          <a:prstGeom prst="rect">
            <a:avLst/>
          </a:prstGeom>
        </p:spPr>
        <p:txBody>
          <a:bodyPr vert="horz" lIns="92034" tIns="46020" rIns="92034" bIns="460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3" y="6602220"/>
            <a:ext cx="3973266" cy="346681"/>
          </a:xfrm>
          <a:prstGeom prst="rect">
            <a:avLst/>
          </a:prstGeom>
        </p:spPr>
        <p:txBody>
          <a:bodyPr vert="horz" lIns="92034" tIns="46020" rIns="92034" bIns="460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5059306" y="6527009"/>
            <a:ext cx="3975315" cy="345506"/>
          </a:xfrm>
          <a:prstGeom prst="rect">
            <a:avLst/>
          </a:prstGeom>
        </p:spPr>
        <p:txBody>
          <a:bodyPr vert="horz" wrap="square" lIns="92034" tIns="46020" rIns="92034" bIns="46020" numCol="1" anchor="b" anchorCtr="0" compatLnSpc="1">
            <a:prstTxWarp prst="textNoShape">
              <a:avLst/>
            </a:prstTxWarp>
          </a:bodyPr>
          <a:lstStyle>
            <a:lvl1pPr algn="r">
              <a:defRPr sz="1200">
                <a:latin typeface="+mn-lt"/>
                <a:ea typeface="ＭＳ Ｐゴシック" pitchFamily="20" charset="-128"/>
              </a:defRPr>
            </a:lvl1pPr>
          </a:lstStyle>
          <a:p>
            <a:pPr>
              <a:defRPr/>
            </a:pPr>
            <a:fld id="{D103B4A2-1B0E-48FE-9BEB-A6FC8EC353E9}" type="slidenum">
              <a:rPr lang="en-US"/>
              <a:pPr>
                <a:defRPr/>
              </a:pPr>
              <a:t>‹#›</a:t>
            </a:fld>
            <a:endParaRPr lang="en-US" dirty="0"/>
          </a:p>
        </p:txBody>
      </p:sp>
    </p:spTree>
    <p:extLst>
      <p:ext uri="{BB962C8B-B14F-4D97-AF65-F5344CB8AC3E}">
        <p14:creationId xmlns:p14="http://schemas.microsoft.com/office/powerpoint/2010/main" xmlns="" val="36174258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21" charset="-128"/>
        <a:cs typeface="ＭＳ Ｐゴシック" pitchFamily="21"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ea typeface="ＭＳ Ｐゴシック" pitchFamily="34" charset="-128"/>
            </a:endParaRPr>
          </a:p>
        </p:txBody>
      </p:sp>
      <p:sp>
        <p:nvSpPr>
          <p:cNvPr id="5" name="Slide Number Placeholder 3"/>
          <p:cNvSpPr>
            <a:spLocks noGrp="1"/>
          </p:cNvSpPr>
          <p:nvPr>
            <p:ph type="sldNum" sz="quarter" idx="5"/>
          </p:nvPr>
        </p:nvSpPr>
        <p:spPr bwMode="auto">
          <a:xfrm>
            <a:off x="4940457" y="6454146"/>
            <a:ext cx="3973265" cy="345506"/>
          </a:xfrm>
          <a:ln>
            <a:miter lim="800000"/>
            <a:headEnd/>
            <a:tailEnd/>
          </a:ln>
        </p:spPr>
        <p:txBody>
          <a:bodyPr/>
          <a:lstStyle/>
          <a:p>
            <a:pPr>
              <a:defRPr/>
            </a:pPr>
            <a:fld id="{05AC0DEE-00F5-456E-9C39-79AD5214619A}" type="slidenum">
              <a:rPr lang="en-US"/>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Nonresidential lighting controls acceptance test training</a:t>
            </a:r>
            <a:r>
              <a:rPr lang="en-US" baseline="0" dirty="0" smtClean="0"/>
              <a:t> and certification is prescribed in Section 10-103-A of the Standards. Training and certification requirements apply to test technicians, their employers and the Certification Providers that train and certify them. The training is limited to participants with at least 3 years of verifiable professional experience with lighting controls. Training participants must pass both a written and practical exam to gain certification. Certification must be periodically renewed to account for periodic changes in Title 24 requirements. </a:t>
            </a:r>
          </a:p>
          <a:p>
            <a:endParaRPr lang="en-US" baseline="0" dirty="0" smtClean="0"/>
          </a:p>
          <a:p>
            <a:r>
              <a:rPr lang="en-US" baseline="0" dirty="0" smtClean="0"/>
              <a:t>CALCTP received interim approval to serve as a Lighting Controls Acceptance Test Training Certification Provider due to its existing, comprehensive training program on advanced lighting controls. In addition to training on California acceptance test procedures and documentation, the CALCTP Acceptance Test Training requires training participants to complete the core CALCTP curriculum (excluding laboratory components) and all associated prerequisite requirements.</a:t>
            </a:r>
            <a:endParaRPr lang="en-US" dirty="0"/>
          </a:p>
        </p:txBody>
      </p:sp>
      <p:sp>
        <p:nvSpPr>
          <p:cNvPr id="4" name="Slide Number Placeholder 3"/>
          <p:cNvSpPr>
            <a:spLocks noGrp="1"/>
          </p:cNvSpPr>
          <p:nvPr>
            <p:ph type="sldNum" sz="quarter" idx="10"/>
          </p:nvPr>
        </p:nvSpPr>
        <p:spPr/>
        <p:txBody>
          <a:bodyPr/>
          <a:lstStyle/>
          <a:p>
            <a:pPr>
              <a:defRPr/>
            </a:pPr>
            <a:fld id="{D103B4A2-1B0E-48FE-9BEB-A6FC8EC353E9}" type="slidenum">
              <a:rPr lang="en-US" smtClean="0"/>
              <a:pPr>
                <a:defRPr/>
              </a:pPr>
              <a:t>10</a:t>
            </a:fld>
            <a:endParaRPr lang="en-US" dirty="0"/>
          </a:p>
        </p:txBody>
      </p:sp>
    </p:spTree>
    <p:extLst>
      <p:ext uri="{BB962C8B-B14F-4D97-AF65-F5344CB8AC3E}">
        <p14:creationId xmlns:p14="http://schemas.microsoft.com/office/powerpoint/2010/main" xmlns="" val="105100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103B4A2-1B0E-48FE-9BEB-A6FC8EC353E9}" type="slidenum">
              <a:rPr lang="en-US" smtClean="0"/>
              <a:pPr>
                <a:defRPr/>
              </a:pPr>
              <a:t>11</a:t>
            </a:fld>
            <a:endParaRPr lang="en-US" dirty="0"/>
          </a:p>
        </p:txBody>
      </p:sp>
    </p:spTree>
    <p:extLst>
      <p:ext uri="{BB962C8B-B14F-4D97-AF65-F5344CB8AC3E}">
        <p14:creationId xmlns:p14="http://schemas.microsoft.com/office/powerpoint/2010/main" xmlns="" val="105100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103B4A2-1B0E-48FE-9BEB-A6FC8EC353E9}" type="slidenum">
              <a:rPr lang="en-US" smtClean="0"/>
              <a:pPr>
                <a:defRPr/>
              </a:pPr>
              <a:t>12</a:t>
            </a:fld>
            <a:endParaRPr lang="en-US" dirty="0"/>
          </a:p>
        </p:txBody>
      </p:sp>
    </p:spTree>
    <p:extLst>
      <p:ext uri="{BB962C8B-B14F-4D97-AF65-F5344CB8AC3E}">
        <p14:creationId xmlns:p14="http://schemas.microsoft.com/office/powerpoint/2010/main" xmlns="" val="105100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D103B4A2-1B0E-48FE-9BEB-A6FC8EC353E9}" type="slidenum">
              <a:rPr lang="en-US" smtClean="0"/>
              <a:pPr>
                <a:defRPr/>
              </a:pPr>
              <a:t>14</a:t>
            </a:fld>
            <a:endParaRPr lang="en-US" dirty="0"/>
          </a:p>
        </p:txBody>
      </p:sp>
    </p:spTree>
    <p:extLst>
      <p:ext uri="{BB962C8B-B14F-4D97-AF65-F5344CB8AC3E}">
        <p14:creationId xmlns:p14="http://schemas.microsoft.com/office/powerpoint/2010/main" xmlns="" val="403314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103B4A2-1B0E-48FE-9BEB-A6FC8EC353E9}" type="slidenum">
              <a:rPr lang="en-US" smtClean="0"/>
              <a:pPr>
                <a:defRPr/>
              </a:pPr>
              <a:t>2</a:t>
            </a:fld>
            <a:endParaRPr lang="en-US" dirty="0"/>
          </a:p>
        </p:txBody>
      </p:sp>
    </p:spTree>
    <p:extLst>
      <p:ext uri="{BB962C8B-B14F-4D97-AF65-F5344CB8AC3E}">
        <p14:creationId xmlns:p14="http://schemas.microsoft.com/office/powerpoint/2010/main" xmlns="" val="3804440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864BBD3-B22F-44DF-BF21-0663EC0093E8}" type="slidenum">
              <a:rPr lang="en-US" smtClean="0"/>
              <a:pPr>
                <a:defRPr/>
              </a:pPr>
              <a:t>3</a:t>
            </a:fld>
            <a:endParaRPr lang="en-US" dirty="0"/>
          </a:p>
        </p:txBody>
      </p:sp>
    </p:spTree>
    <p:extLst>
      <p:ext uri="{BB962C8B-B14F-4D97-AF65-F5344CB8AC3E}">
        <p14:creationId xmlns:p14="http://schemas.microsoft.com/office/powerpoint/2010/main" xmlns="" val="1009118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8390" indent="-488390">
              <a:buFont typeface="+mj-lt"/>
              <a:buAutoNum type="arabicPeriod"/>
            </a:pPr>
            <a:r>
              <a:rPr lang="en-US" dirty="0"/>
              <a:t>All newly constructed buildings (no previous occupancy)</a:t>
            </a:r>
          </a:p>
          <a:p>
            <a:pPr marL="488390" indent="-488390">
              <a:buFont typeface="+mj-lt"/>
              <a:buAutoNum type="arabicPeriod"/>
            </a:pPr>
            <a:r>
              <a:rPr lang="en-US" dirty="0"/>
              <a:t>Any addition</a:t>
            </a:r>
          </a:p>
          <a:p>
            <a:pPr marL="488390" indent="-488390">
              <a:buFont typeface="+mj-lt"/>
              <a:buAutoNum type="arabicPeriod"/>
            </a:pPr>
            <a:r>
              <a:rPr lang="en-US" dirty="0"/>
              <a:t>Any alteration that adds new equipment to an existing space.</a:t>
            </a:r>
          </a:p>
          <a:p>
            <a:endParaRPr lang="en-US" dirty="0"/>
          </a:p>
          <a:p>
            <a:r>
              <a:rPr lang="en-US" dirty="0"/>
              <a:t>Some lighting alterations (retrofits) are exempt. A retrofit that modifies less than 10% of the existing luminaires or ballasts, or any retrofit of &lt; 40 ballasts or luminaires. </a:t>
            </a:r>
          </a:p>
          <a:p>
            <a:endParaRPr lang="en-US" dirty="0" smtClean="0"/>
          </a:p>
          <a:p>
            <a:r>
              <a:rPr lang="en-US" dirty="0" smtClean="0"/>
              <a:t>An</a:t>
            </a:r>
            <a:r>
              <a:rPr lang="en-US" baseline="0" dirty="0" smtClean="0"/>
              <a:t> </a:t>
            </a:r>
            <a:r>
              <a:rPr lang="en-US" dirty="0" smtClean="0"/>
              <a:t>addition</a:t>
            </a:r>
            <a:r>
              <a:rPr lang="en-US" baseline="0" dirty="0" smtClean="0"/>
              <a:t> is considered any change to a building that increases the unconditioned or conditioned floor area and volume. An addition is also any change that increases the illuminated area of an outdoor space. A alteration is any change to a buildings water-heating, space-conditioning, lighting or envelope system that does not result in an increase of building or outdoor illuminated area (</a:t>
            </a:r>
            <a:r>
              <a:rPr lang="en-US" baseline="0" dirty="0" err="1" smtClean="0"/>
              <a:t>i.e</a:t>
            </a:r>
            <a:r>
              <a:rPr lang="en-US" baseline="0" dirty="0" smtClean="0"/>
              <a:t> not an addition). Replacement of failed equipment (maintenance), if the equipment is regulated by Title 20 or Title 24, is considered an alteration for the purposes of standards compliance.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6864BBD3-B22F-44DF-BF21-0663EC0093E8}" type="slidenum">
              <a:rPr lang="en-US" smtClean="0"/>
              <a:pPr>
                <a:defRPr/>
              </a:pPr>
              <a:t>4</a:t>
            </a:fld>
            <a:endParaRPr lang="en-US" dirty="0"/>
          </a:p>
        </p:txBody>
      </p:sp>
    </p:spTree>
    <p:extLst>
      <p:ext uri="{BB962C8B-B14F-4D97-AF65-F5344CB8AC3E}">
        <p14:creationId xmlns:p14="http://schemas.microsoft.com/office/powerpoint/2010/main" xmlns="" val="1168977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types of lighting controls are regulated by Title 20 – Appliance Efficiency Standards. Any control integrated in a luminaire is regulated. The control must meet any device specific requirements noted in Title 20 and the manufacturer must provide instructions for installation and start-up calibrations. If an indicator light is used with these controls cannot consume more than 1 W of power. Device specific requirements exist for automatic time-switch controls including astronomical time switches, automatic daylighting controls, photo controls, dimmer controls and all types of occupant sensing devices.</a:t>
            </a:r>
          </a:p>
          <a:p>
            <a:endParaRPr lang="en-US" dirty="0"/>
          </a:p>
          <a:p>
            <a:r>
              <a:rPr lang="en-US" dirty="0"/>
              <a:t>To determine if a product meets Title 20 Appliance Efficiency Regulations, visit: </a:t>
            </a:r>
          </a:p>
          <a:p>
            <a:r>
              <a:rPr lang="en-US" b="1" dirty="0"/>
              <a:t>http://www.appliances.energy.ca.gov/QuickSearch.aspx  </a:t>
            </a:r>
            <a:r>
              <a:rPr lang="en-US" dirty="0"/>
              <a:t>and search for the product in the approved Appliance Database.</a:t>
            </a:r>
          </a:p>
          <a:p>
            <a:endParaRPr lang="en-US" dirty="0"/>
          </a:p>
        </p:txBody>
      </p:sp>
      <p:sp>
        <p:nvSpPr>
          <p:cNvPr id="4" name="Slide Number Placeholder 3"/>
          <p:cNvSpPr>
            <a:spLocks noGrp="1"/>
          </p:cNvSpPr>
          <p:nvPr>
            <p:ph type="sldNum" sz="quarter" idx="10"/>
          </p:nvPr>
        </p:nvSpPr>
        <p:spPr/>
        <p:txBody>
          <a:bodyPr/>
          <a:lstStyle/>
          <a:p>
            <a:pPr>
              <a:defRPr/>
            </a:pPr>
            <a:fld id="{6864BBD3-B22F-44DF-BF21-0663EC0093E8}" type="slidenum">
              <a:rPr lang="en-US" smtClean="0"/>
              <a:pPr>
                <a:defRPr/>
              </a:pPr>
              <a:t>5</a:t>
            </a:fld>
            <a:endParaRPr lang="en-US" dirty="0"/>
          </a:p>
        </p:txBody>
      </p:sp>
    </p:spTree>
    <p:extLst>
      <p:ext uri="{BB962C8B-B14F-4D97-AF65-F5344CB8AC3E}">
        <p14:creationId xmlns:p14="http://schemas.microsoft.com/office/powerpoint/2010/main" xmlns="" val="1009118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Acceptance testing</a:t>
            </a:r>
            <a:r>
              <a:rPr lang="en-US" baseline="0" dirty="0" smtClean="0"/>
              <a:t> is one part of a multi-stage compliance program that ensures newly constructed buildings and new construction in existing buildings conforms to energy-efficiency standards contained in Title 24, Part 6 of the California Code of Regulations (CCR). Acceptance testing consists of a series of construction inspections and functional tests for different types of mechanical and electrical systems. These inspections and tests ensure that applicable systems are installed and operate correctly. Proper installation and commissioning is critical to realize energy savings from lighting controls. While the acceptance test process is a separate and independent process, Title 24 regulations now require that a Commissioning Report be completed and provided to the Building Owner. Part of this Commissioning Report includes reports on all functional performance tests completed as part of the acceptance test process. Therefore, the technician may be contracted to complete comprehensive test reports, including descriptions of all components, test methods, readings and adjustments, that go above and beyond the documentation requirements contained in the Certificate of Acceptance forms. More information on the Building Commissioning requirements are contained in Section 120.8 of the Standards.</a:t>
            </a:r>
            <a:endParaRPr lang="en-US" dirty="0"/>
          </a:p>
        </p:txBody>
      </p:sp>
      <p:sp>
        <p:nvSpPr>
          <p:cNvPr id="4" name="Slide Number Placeholder 3"/>
          <p:cNvSpPr>
            <a:spLocks noGrp="1"/>
          </p:cNvSpPr>
          <p:nvPr>
            <p:ph type="sldNum" sz="quarter" idx="10"/>
          </p:nvPr>
        </p:nvSpPr>
        <p:spPr/>
        <p:txBody>
          <a:bodyPr/>
          <a:lstStyle/>
          <a:p>
            <a:pPr>
              <a:defRPr/>
            </a:pPr>
            <a:fld id="{D103B4A2-1B0E-48FE-9BEB-A6FC8EC353E9}" type="slidenum">
              <a:rPr lang="en-US" smtClean="0"/>
              <a:pPr>
                <a:defRPr/>
              </a:pPr>
              <a:t>6</a:t>
            </a:fld>
            <a:endParaRPr lang="en-US" dirty="0"/>
          </a:p>
        </p:txBody>
      </p:sp>
    </p:spTree>
    <p:extLst>
      <p:ext uri="{BB962C8B-B14F-4D97-AF65-F5344CB8AC3E}">
        <p14:creationId xmlns:p14="http://schemas.microsoft.com/office/powerpoint/2010/main" xmlns="" val="1340704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Acceptance tests apply to most mechanical and electrical equipment</a:t>
            </a:r>
            <a:r>
              <a:rPr lang="en-US" baseline="0" dirty="0" smtClean="0"/>
              <a:t> and systems installed in new construction or retrofit applications. Tests exist for building envelope, ventilation systems, air conditions, heat pump systems, demand response control systems, and indoor and outdoor lighting controls, just to name a few. </a:t>
            </a:r>
            <a:endParaRPr lang="en-US" dirty="0"/>
          </a:p>
        </p:txBody>
      </p:sp>
      <p:sp>
        <p:nvSpPr>
          <p:cNvPr id="4" name="Slide Number Placeholder 3"/>
          <p:cNvSpPr>
            <a:spLocks noGrp="1"/>
          </p:cNvSpPr>
          <p:nvPr>
            <p:ph type="sldNum" sz="quarter" idx="10"/>
          </p:nvPr>
        </p:nvSpPr>
        <p:spPr/>
        <p:txBody>
          <a:bodyPr/>
          <a:lstStyle/>
          <a:p>
            <a:pPr>
              <a:defRPr/>
            </a:pPr>
            <a:fld id="{D103B4A2-1B0E-48FE-9BEB-A6FC8EC353E9}" type="slidenum">
              <a:rPr lang="en-US" smtClean="0"/>
              <a:pPr>
                <a:defRPr/>
              </a:pPr>
              <a:t>7</a:t>
            </a:fld>
            <a:endParaRPr lang="en-US" dirty="0"/>
          </a:p>
        </p:txBody>
      </p:sp>
    </p:spTree>
    <p:extLst>
      <p:ext uri="{BB962C8B-B14F-4D97-AF65-F5344CB8AC3E}">
        <p14:creationId xmlns:p14="http://schemas.microsoft.com/office/powerpoint/2010/main" xmlns="" val="4194795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six categories of lighting controls that require acceptance testing. These categories may change with each new iteration of the California Energy Code (Title 24, part 6). Current requirements go into effect on January 1, 2014. Any project issued a building permit on or after this date will be required to undergo these acceptance tests.</a:t>
            </a:r>
            <a:endParaRPr lang="en-US" dirty="0"/>
          </a:p>
        </p:txBody>
      </p:sp>
      <p:sp>
        <p:nvSpPr>
          <p:cNvPr id="4" name="Slide Number Placeholder 3"/>
          <p:cNvSpPr>
            <a:spLocks noGrp="1"/>
          </p:cNvSpPr>
          <p:nvPr>
            <p:ph type="sldNum" sz="quarter" idx="10"/>
          </p:nvPr>
        </p:nvSpPr>
        <p:spPr/>
        <p:txBody>
          <a:bodyPr/>
          <a:lstStyle/>
          <a:p>
            <a:pPr>
              <a:defRPr/>
            </a:pPr>
            <a:fld id="{D103B4A2-1B0E-48FE-9BEB-A6FC8EC353E9}" type="slidenum">
              <a:rPr lang="en-US" smtClean="0"/>
              <a:pPr>
                <a:defRPr/>
              </a:pPr>
              <a:t>8</a:t>
            </a:fld>
            <a:endParaRPr lang="en-US" dirty="0"/>
          </a:p>
        </p:txBody>
      </p:sp>
    </p:spTree>
    <p:extLst>
      <p:ext uri="{BB962C8B-B14F-4D97-AF65-F5344CB8AC3E}">
        <p14:creationId xmlns:p14="http://schemas.microsoft.com/office/powerpoint/2010/main" xmlns="" val="3397973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Beginning</a:t>
            </a:r>
            <a:r>
              <a:rPr lang="en-US" baseline="0" dirty="0" smtClean="0"/>
              <a:t> January 1, 2014, lighting controls acceptance test technicians (technicians) must be certified and registered with the State of California. Prior to this, acceptance tests could be conducted by anyone. In addition to certification requirements for technicians, technician employers must also be certified. Technicians and employers must complete training and pass an exam to gain certification. </a:t>
            </a:r>
            <a:endParaRPr lang="en-US" dirty="0"/>
          </a:p>
        </p:txBody>
      </p:sp>
      <p:sp>
        <p:nvSpPr>
          <p:cNvPr id="4" name="Slide Number Placeholder 3"/>
          <p:cNvSpPr>
            <a:spLocks noGrp="1"/>
          </p:cNvSpPr>
          <p:nvPr>
            <p:ph type="sldNum" sz="quarter" idx="10"/>
          </p:nvPr>
        </p:nvSpPr>
        <p:spPr/>
        <p:txBody>
          <a:bodyPr/>
          <a:lstStyle/>
          <a:p>
            <a:pPr>
              <a:defRPr/>
            </a:pPr>
            <a:fld id="{D103B4A2-1B0E-48FE-9BEB-A6FC8EC353E9}" type="slidenum">
              <a:rPr lang="en-US" smtClean="0"/>
              <a:pPr>
                <a:defRPr/>
              </a:pPr>
              <a:t>9</a:t>
            </a:fld>
            <a:endParaRPr lang="en-US" dirty="0"/>
          </a:p>
        </p:txBody>
      </p:sp>
    </p:spTree>
    <p:extLst>
      <p:ext uri="{BB962C8B-B14F-4D97-AF65-F5344CB8AC3E}">
        <p14:creationId xmlns:p14="http://schemas.microsoft.com/office/powerpoint/2010/main" xmlns="" val="403314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70121" y="2130425"/>
            <a:ext cx="7547675" cy="1470025"/>
          </a:xfrm>
        </p:spPr>
        <p:txBody>
          <a:bodyPr/>
          <a:lstStyle>
            <a:lvl1pPr>
              <a:defRPr lang="en-US" sz="5400" b="1" kern="1200" dirty="0">
                <a:solidFill>
                  <a:srgbClr val="BC1047"/>
                </a:solidFill>
                <a:effectLst>
                  <a:outerShdw blurRad="38100" dist="38100" dir="2700000" algn="tl">
                    <a:srgbClr val="000000">
                      <a:alpha val="43137"/>
                    </a:srgbClr>
                  </a:outerShdw>
                </a:effectLst>
                <a:latin typeface="+mn-lt"/>
                <a:ea typeface="+mn-ea"/>
                <a:cs typeface="+mn-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22218" y="5084064"/>
            <a:ext cx="7738799" cy="1752600"/>
          </a:xfrm>
        </p:spPr>
        <p:txBody>
          <a:bodyPr/>
          <a:lstStyle>
            <a:lvl1pPr marL="0" indent="0" algn="r">
              <a:buNone/>
              <a:defRPr lang="en-US" sz="4000" kern="1200" dirty="0">
                <a:solidFill>
                  <a:srgbClr val="292929"/>
                </a:solidFill>
                <a:effectLst>
                  <a:outerShdw blurRad="38100" dist="38100" dir="2700000" algn="tl">
                    <a:srgbClr val="000000">
                      <a:alpha val="43137"/>
                    </a:srgb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mn-lt"/>
              </a:defRPr>
            </a:lvl1pPr>
          </a:lstStyle>
          <a:p>
            <a:pPr>
              <a:defRPr/>
            </a:pPr>
            <a:endParaRPr lang="en-US"/>
          </a:p>
        </p:txBody>
      </p:sp>
      <p:sp>
        <p:nvSpPr>
          <p:cNvPr id="5" name="Footer Placeholder 4"/>
          <p:cNvSpPr>
            <a:spLocks noGrp="1"/>
          </p:cNvSpPr>
          <p:nvPr>
            <p:ph type="ftr" sz="quarter" idx="11"/>
          </p:nvPr>
        </p:nvSpPr>
        <p:spPr/>
        <p:txBody>
          <a:bodyPr/>
          <a:lstStyle>
            <a:lvl1pPr>
              <a:defRPr>
                <a:latin typeface="+mn-lt"/>
              </a:defRPr>
            </a:lvl1pPr>
          </a:lstStyle>
          <a:p>
            <a:pPr>
              <a:defRPr/>
            </a:pPr>
            <a:endParaRPr lang="en-US"/>
          </a:p>
        </p:txBody>
      </p:sp>
    </p:spTree>
    <p:extLst>
      <p:ext uri="{BB962C8B-B14F-4D97-AF65-F5344CB8AC3E}">
        <p14:creationId xmlns:p14="http://schemas.microsoft.com/office/powerpoint/2010/main" xmlns="" val="3965115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225B695-68CC-43E7-8D13-4E56FB3DD526}" type="slidenum">
              <a:rPr lang="en-US"/>
              <a:pPr>
                <a:defRPr/>
              </a:pPr>
              <a:t>‹#›</a:t>
            </a:fld>
            <a:endParaRPr lang="en-US" dirty="0"/>
          </a:p>
        </p:txBody>
      </p:sp>
    </p:spTree>
    <p:extLst>
      <p:ext uri="{BB962C8B-B14F-4D97-AF65-F5344CB8AC3E}">
        <p14:creationId xmlns:p14="http://schemas.microsoft.com/office/powerpoint/2010/main" xmlns="" val="1216134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70121" y="2130425"/>
            <a:ext cx="7547675" cy="1470025"/>
          </a:xfrm>
        </p:spPr>
        <p:txBody>
          <a:bodyPr/>
          <a:lstStyle>
            <a:lvl1pPr>
              <a:defRPr lang="en-US" sz="5400" b="1" kern="1200" dirty="0">
                <a:solidFill>
                  <a:srgbClr val="BC1047"/>
                </a:solidFill>
                <a:effectLst>
                  <a:outerShdw blurRad="38100" dist="38100" dir="2700000" algn="tl">
                    <a:srgbClr val="000000">
                      <a:alpha val="43137"/>
                    </a:srgbClr>
                  </a:outerShdw>
                </a:effectLst>
                <a:latin typeface="+mn-lt"/>
                <a:ea typeface="+mn-ea"/>
                <a:cs typeface="+mn-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22218" y="5084064"/>
            <a:ext cx="7738799" cy="1752600"/>
          </a:xfrm>
        </p:spPr>
        <p:txBody>
          <a:bodyPr/>
          <a:lstStyle>
            <a:lvl1pPr marL="0" indent="0" algn="r">
              <a:buNone/>
              <a:defRPr lang="en-US" sz="4000" kern="1200" dirty="0">
                <a:solidFill>
                  <a:srgbClr val="292929"/>
                </a:solidFill>
                <a:effectLst>
                  <a:outerShdw blurRad="38100" dist="38100" dir="2700000" algn="tl">
                    <a:srgbClr val="000000">
                      <a:alpha val="43137"/>
                    </a:srgb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mn-lt"/>
              </a:defRPr>
            </a:lvl1pPr>
          </a:lstStyle>
          <a:p>
            <a:pPr>
              <a:defRPr/>
            </a:pPr>
            <a:endParaRPr lang="en-US"/>
          </a:p>
        </p:txBody>
      </p:sp>
      <p:sp>
        <p:nvSpPr>
          <p:cNvPr id="5" name="Footer Placeholder 4"/>
          <p:cNvSpPr>
            <a:spLocks noGrp="1"/>
          </p:cNvSpPr>
          <p:nvPr>
            <p:ph type="ftr" sz="quarter" idx="11"/>
          </p:nvPr>
        </p:nvSpPr>
        <p:spPr/>
        <p:txBody>
          <a:bodyPr/>
          <a:lstStyle>
            <a:lvl1pPr>
              <a:defRPr>
                <a:latin typeface="+mn-lt"/>
              </a:defRPr>
            </a:lvl1pPr>
          </a:lstStyle>
          <a:p>
            <a:pPr>
              <a:defRPr/>
            </a:pPr>
            <a:endParaRPr lang="en-US"/>
          </a:p>
        </p:txBody>
      </p:sp>
    </p:spTree>
    <p:extLst>
      <p:ext uri="{BB962C8B-B14F-4D97-AF65-F5344CB8AC3E}">
        <p14:creationId xmlns:p14="http://schemas.microsoft.com/office/powerpoint/2010/main" xmlns="" val="3429177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3" descr="controls gradient background.png"/>
          <p:cNvPicPr>
            <a:picLocks noChangeAspect="1"/>
          </p:cNvPicPr>
          <p:nvPr userDrawn="1"/>
        </p:nvPicPr>
        <p:blipFill>
          <a:blip r:embed="rId2" cstate="print">
            <a:extLst>
              <a:ext uri="{28A0092B-C50C-407E-A947-70E740481C1C}">
                <a14:useLocalDpi xmlns:a14="http://schemas.microsoft.com/office/drawing/2010/main" xmlns="" val="0"/>
              </a:ext>
            </a:extLst>
          </a:blip>
          <a:srcRect t="3534"/>
          <a:stretch>
            <a:fillRect/>
          </a:stretch>
        </p:blipFill>
        <p:spPr bwMode="auto">
          <a:xfrm>
            <a:off x="0" y="0"/>
            <a:ext cx="116681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CALCTP_seal single.png"/>
          <p:cNvPicPr>
            <a:picLocks noChangeAspect="1"/>
          </p:cNvPicPr>
          <p:nvPr userDrawn="1"/>
        </p:nvPicPr>
        <p:blipFill>
          <a:blip r:embed="rId3" cstate="print"/>
          <a:stretch>
            <a:fillRect/>
          </a:stretch>
        </p:blipFill>
        <p:spPr>
          <a:xfrm>
            <a:off x="80963" y="209550"/>
            <a:ext cx="1004887" cy="1020763"/>
          </a:xfrm>
          <a:prstGeom prst="rect">
            <a:avLst/>
          </a:prstGeom>
          <a:effectLst>
            <a:outerShdw blurRad="127000" dist="50800" dir="2700000" sx="95000" sy="95000" algn="tl" rotWithShape="0">
              <a:prstClr val="black">
                <a:alpha val="71000"/>
              </a:prstClr>
            </a:outerShdw>
          </a:effectLst>
        </p:spPr>
      </p:pic>
      <p:pic>
        <p:nvPicPr>
          <p:cNvPr id="7" name="Picture 16" descr="controls gradient rev.png"/>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46050" y="1214438"/>
            <a:ext cx="874713" cy="5289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453628" y="138115"/>
            <a:ext cx="7247965" cy="1143000"/>
          </a:xfrm>
        </p:spPr>
        <p:txBody>
          <a:bodyPr/>
          <a:lstStyle>
            <a:lvl1pPr>
              <a:defRPr>
                <a:solidFill>
                  <a:srgbClr val="007E39"/>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455738" y="1284287"/>
            <a:ext cx="7247965" cy="4525963"/>
          </a:xfrm>
        </p:spPr>
        <p:txBody>
          <a:bodyPr/>
          <a:lstStyle>
            <a:lvl1pPr>
              <a:defRPr sz="2800">
                <a:solidFill>
                  <a:srgbClr val="003B76"/>
                </a:solidFill>
                <a:latin typeface="+mn-lt"/>
              </a:defRPr>
            </a:lvl1pPr>
            <a:lvl2pPr>
              <a:defRPr sz="2400">
                <a:solidFill>
                  <a:srgbClr val="003B76"/>
                </a:solidFill>
                <a:latin typeface="+mn-lt"/>
              </a:defRPr>
            </a:lvl2pPr>
            <a:lvl3pPr>
              <a:defRPr sz="2000">
                <a:solidFill>
                  <a:srgbClr val="003B76"/>
                </a:solidFill>
              </a:defRPr>
            </a:lvl3pPr>
            <a:lvl4pPr>
              <a:defRPr>
                <a:solidFill>
                  <a:srgbClr val="003B76"/>
                </a:solidFill>
              </a:defRPr>
            </a:lvl4pPr>
            <a:lvl5pPr>
              <a:defRPr sz="1800">
                <a:solidFill>
                  <a:srgbClr val="003B7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3BC68DBC-30A3-4931-B583-83466ECE86A0}" type="slidenum">
              <a:rPr lang="en-US"/>
              <a:pPr>
                <a:defRPr/>
              </a:pPr>
              <a:t>‹#›</a:t>
            </a:fld>
            <a:endParaRPr lang="en-US" dirty="0"/>
          </a:p>
        </p:txBody>
      </p:sp>
    </p:spTree>
    <p:extLst>
      <p:ext uri="{BB962C8B-B14F-4D97-AF65-F5344CB8AC3E}">
        <p14:creationId xmlns:p14="http://schemas.microsoft.com/office/powerpoint/2010/main" xmlns="" val="1869033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263973" y="1375078"/>
            <a:ext cx="3548251" cy="4525963"/>
          </a:xfrm>
        </p:spPr>
        <p:txBody>
          <a:bodyPr/>
          <a:lstStyle>
            <a:lvl1pPr>
              <a:defRPr lang="en-US" sz="2400" b="1" kern="1200" dirty="0" smtClean="0">
                <a:solidFill>
                  <a:schemeClr val="tx1"/>
                </a:solidFill>
                <a:latin typeface="+mn-lt"/>
                <a:ea typeface="+mn-ea"/>
                <a:cs typeface="+mn-cs"/>
              </a:defRPr>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881966" y="1375078"/>
            <a:ext cx="3944319" cy="4525963"/>
          </a:xfrm>
        </p:spPr>
        <p:txBody>
          <a:bodyPr/>
          <a:lstStyle>
            <a:lvl1pPr>
              <a:defRPr lang="en-US" sz="2400" b="1" kern="1200" dirty="0" smtClean="0">
                <a:solidFill>
                  <a:schemeClr val="tx1"/>
                </a:solidFill>
                <a:latin typeface="+mn-lt"/>
                <a:ea typeface="+mn-ea"/>
                <a:cs typeface="+mn-cs"/>
              </a:defRPr>
            </a:lvl1pPr>
            <a:lvl2pPr>
              <a:defRPr lang="en-US" sz="2000" kern="1200" dirty="0" smtClean="0">
                <a:solidFill>
                  <a:schemeClr val="tx1"/>
                </a:solidFill>
                <a:latin typeface="+mn-lt"/>
                <a:ea typeface="+mn-ea"/>
                <a:cs typeface="+mn-cs"/>
              </a:defRPr>
            </a:lvl2pPr>
            <a:lvl3pPr>
              <a:defRPr lang="en-US" sz="1800" kern="1200" dirty="0" smtClean="0">
                <a:solidFill>
                  <a:schemeClr val="tx1"/>
                </a:solidFill>
                <a:latin typeface="+mn-lt"/>
                <a:ea typeface="+mn-ea"/>
                <a:cs typeface="+mn-cs"/>
              </a:defRPr>
            </a:lvl3pPr>
            <a:lvl4pPr>
              <a:defRPr lang="en-US" sz="1600" kern="1200" dirty="0" smtClean="0">
                <a:solidFill>
                  <a:schemeClr val="tx1"/>
                </a:solidFill>
                <a:latin typeface="+mn-lt"/>
                <a:ea typeface="+mn-ea"/>
                <a:cs typeface="+mn-cs"/>
              </a:defRPr>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10BBC9-3B7C-4D8D-A9B4-D0DBB2E12097}" type="slidenum">
              <a:rPr lang="en-US"/>
              <a:pPr>
                <a:defRPr/>
              </a:pPr>
              <a:t>‹#›</a:t>
            </a:fld>
            <a:endParaRPr lang="en-US" dirty="0"/>
          </a:p>
        </p:txBody>
      </p:sp>
    </p:spTree>
    <p:extLst>
      <p:ext uri="{BB962C8B-B14F-4D97-AF65-F5344CB8AC3E}">
        <p14:creationId xmlns:p14="http://schemas.microsoft.com/office/powerpoint/2010/main" xmlns="" val="295340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1454582" y="140888"/>
            <a:ext cx="7247965" cy="1143000"/>
          </a:xfrm>
        </p:spPr>
        <p:txBody>
          <a:bodyPr/>
          <a:lstStyle>
            <a:lvl1pPr>
              <a:defRPr>
                <a:latin typeface="+mn-lt"/>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4B6A895-80D2-4CC8-9079-5EC06CF78268}" type="slidenum">
              <a:rPr lang="en-US"/>
              <a:pPr>
                <a:defRPr/>
              </a:pPr>
              <a:t>‹#›</a:t>
            </a:fld>
            <a:endParaRPr lang="en-US" dirty="0"/>
          </a:p>
        </p:txBody>
      </p:sp>
    </p:spTree>
    <p:extLst>
      <p:ext uri="{BB962C8B-B14F-4D97-AF65-F5344CB8AC3E}">
        <p14:creationId xmlns:p14="http://schemas.microsoft.com/office/powerpoint/2010/main" xmlns="" val="3345021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45C0820-17C1-4F78-AF98-7CCDBD2BA442}" type="slidenum">
              <a:rPr lang="en-US"/>
              <a:pPr>
                <a:defRPr/>
              </a:pPr>
              <a:t>‹#›</a:t>
            </a:fld>
            <a:endParaRPr lang="en-US" dirty="0"/>
          </a:p>
        </p:txBody>
      </p:sp>
    </p:spTree>
    <p:extLst>
      <p:ext uri="{BB962C8B-B14F-4D97-AF65-F5344CB8AC3E}">
        <p14:creationId xmlns:p14="http://schemas.microsoft.com/office/powerpoint/2010/main" xmlns="" val="202225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80B6C2C-168F-4F9F-AD8B-9650067C9A1A}" type="slidenum">
              <a:rPr lang="en-US"/>
              <a:pPr>
                <a:defRPr/>
              </a:pPr>
              <a:t>‹#›</a:t>
            </a:fld>
            <a:endParaRPr lang="en-US" dirty="0"/>
          </a:p>
        </p:txBody>
      </p:sp>
    </p:spTree>
    <p:extLst>
      <p:ext uri="{BB962C8B-B14F-4D97-AF65-F5344CB8AC3E}">
        <p14:creationId xmlns:p14="http://schemas.microsoft.com/office/powerpoint/2010/main" xmlns="" val="1794146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977F556-6D88-40C0-A07D-D16310C09453}" type="slidenum">
              <a:rPr lang="en-US"/>
              <a:pPr>
                <a:defRPr/>
              </a:pPr>
              <a:t>‹#›</a:t>
            </a:fld>
            <a:endParaRPr lang="en-US" dirty="0"/>
          </a:p>
        </p:txBody>
      </p:sp>
    </p:spTree>
    <p:extLst>
      <p:ext uri="{BB962C8B-B14F-4D97-AF65-F5344CB8AC3E}">
        <p14:creationId xmlns:p14="http://schemas.microsoft.com/office/powerpoint/2010/main" xmlns="" val="3894714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E86F7E-F918-48CC-90AA-E4A14793811E}" type="slidenum">
              <a:rPr lang="en-US"/>
              <a:pPr>
                <a:defRPr/>
              </a:pPr>
              <a:t>‹#›</a:t>
            </a:fld>
            <a:endParaRPr lang="en-US" dirty="0"/>
          </a:p>
        </p:txBody>
      </p:sp>
    </p:spTree>
    <p:extLst>
      <p:ext uri="{BB962C8B-B14F-4D97-AF65-F5344CB8AC3E}">
        <p14:creationId xmlns:p14="http://schemas.microsoft.com/office/powerpoint/2010/main" xmlns="" val="396680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49240" y="469897"/>
            <a:ext cx="7248525" cy="407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1455738" y="1072613"/>
            <a:ext cx="7248525" cy="1644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ea typeface="ＭＳ Ｐゴシック" pitchFamily="20" charset="-128"/>
              </a:defRPr>
            </a:lvl1pPr>
          </a:lstStyle>
          <a:p>
            <a:pPr>
              <a:defRPr/>
            </a:pPr>
            <a:fld id="{BEC5C89C-BB42-4569-88C1-FDF3E91698E7}" type="slidenum">
              <a:rPr lang="en-US"/>
              <a:pPr>
                <a:defRPr/>
              </a:pPr>
              <a:t>‹#›</a:t>
            </a:fld>
            <a:endParaRPr lang="en-US" dirty="0"/>
          </a:p>
        </p:txBody>
      </p:sp>
      <p:sp>
        <p:nvSpPr>
          <p:cNvPr id="7" name="Slide Number Placeholder 5"/>
          <p:cNvSpPr txBox="1">
            <a:spLocks/>
          </p:cNvSpPr>
          <p:nvPr/>
        </p:nvSpPr>
        <p:spPr>
          <a:xfrm>
            <a:off x="8670925" y="6399738"/>
            <a:ext cx="473075" cy="365125"/>
          </a:xfrm>
          <a:prstGeom prst="rect">
            <a:avLst/>
          </a:prstGeom>
        </p:spPr>
        <p:txBody>
          <a:bodyPr/>
          <a:lstStyle>
            <a:lvl1pPr eaLnBrk="0" hangingPunct="0">
              <a:defRPr sz="2400">
                <a:solidFill>
                  <a:schemeClr val="tx1"/>
                </a:solidFill>
                <a:latin typeface="Arial" charset="0"/>
                <a:ea typeface="ＭＳ Ｐゴシック" pitchFamily="20" charset="-128"/>
              </a:defRPr>
            </a:lvl1pPr>
            <a:lvl2pPr marL="37931725" indent="-37474525" eaLnBrk="0" hangingPunct="0">
              <a:defRPr sz="2400">
                <a:solidFill>
                  <a:schemeClr val="tx1"/>
                </a:solidFill>
                <a:latin typeface="Arial" charset="0"/>
                <a:ea typeface="ＭＳ Ｐゴシック" pitchFamily="20" charset="-128"/>
              </a:defRPr>
            </a:lvl2pPr>
            <a:lvl3pPr eaLnBrk="0" hangingPunct="0">
              <a:defRPr sz="2400">
                <a:solidFill>
                  <a:schemeClr val="tx1"/>
                </a:solidFill>
                <a:latin typeface="Arial" charset="0"/>
                <a:ea typeface="ＭＳ Ｐゴシック" pitchFamily="20" charset="-128"/>
              </a:defRPr>
            </a:lvl3pPr>
            <a:lvl4pPr eaLnBrk="0" hangingPunct="0">
              <a:defRPr sz="2400">
                <a:solidFill>
                  <a:schemeClr val="tx1"/>
                </a:solidFill>
                <a:latin typeface="Arial" charset="0"/>
                <a:ea typeface="ＭＳ Ｐゴシック" pitchFamily="20" charset="-128"/>
              </a:defRPr>
            </a:lvl4pPr>
            <a:lvl5pPr eaLnBrk="0" hangingPunct="0">
              <a:defRPr sz="2400">
                <a:solidFill>
                  <a:schemeClr val="tx1"/>
                </a:solidFill>
                <a:latin typeface="Arial" charset="0"/>
                <a:ea typeface="ＭＳ Ｐゴシック" pitchFamily="20" charset="-128"/>
              </a:defRPr>
            </a:lvl5pPr>
            <a:lvl6pPr marL="457200" eaLnBrk="0" fontAlgn="base" hangingPunct="0">
              <a:spcBef>
                <a:spcPct val="0"/>
              </a:spcBef>
              <a:spcAft>
                <a:spcPct val="0"/>
              </a:spcAft>
              <a:defRPr sz="2400">
                <a:solidFill>
                  <a:schemeClr val="tx1"/>
                </a:solidFill>
                <a:latin typeface="Arial" charset="0"/>
                <a:ea typeface="ＭＳ Ｐゴシック" pitchFamily="20" charset="-128"/>
              </a:defRPr>
            </a:lvl6pPr>
            <a:lvl7pPr marL="914400" eaLnBrk="0" fontAlgn="base" hangingPunct="0">
              <a:spcBef>
                <a:spcPct val="0"/>
              </a:spcBef>
              <a:spcAft>
                <a:spcPct val="0"/>
              </a:spcAft>
              <a:defRPr sz="2400">
                <a:solidFill>
                  <a:schemeClr val="tx1"/>
                </a:solidFill>
                <a:latin typeface="Arial" charset="0"/>
                <a:ea typeface="ＭＳ Ｐゴシック" pitchFamily="20" charset="-128"/>
              </a:defRPr>
            </a:lvl7pPr>
            <a:lvl8pPr marL="1371600" eaLnBrk="0" fontAlgn="base" hangingPunct="0">
              <a:spcBef>
                <a:spcPct val="0"/>
              </a:spcBef>
              <a:spcAft>
                <a:spcPct val="0"/>
              </a:spcAft>
              <a:defRPr sz="2400">
                <a:solidFill>
                  <a:schemeClr val="tx1"/>
                </a:solidFill>
                <a:latin typeface="Arial" charset="0"/>
                <a:ea typeface="ＭＳ Ｐゴシック" pitchFamily="20" charset="-128"/>
              </a:defRPr>
            </a:lvl8pPr>
            <a:lvl9pPr marL="1828800" eaLnBrk="0" fontAlgn="base" hangingPunct="0">
              <a:spcBef>
                <a:spcPct val="0"/>
              </a:spcBef>
              <a:spcAft>
                <a:spcPct val="0"/>
              </a:spcAft>
              <a:defRPr sz="2400">
                <a:solidFill>
                  <a:schemeClr val="tx1"/>
                </a:solidFill>
                <a:latin typeface="Arial" charset="0"/>
                <a:ea typeface="ＭＳ Ｐゴシック" pitchFamily="20" charset="-128"/>
              </a:defRPr>
            </a:lvl9pPr>
          </a:lstStyle>
          <a:p>
            <a:pPr eaLnBrk="1" hangingPunct="1">
              <a:defRPr/>
            </a:pPr>
            <a:fld id="{45696537-ACA1-46A6-ACC9-900C49CA8783}" type="slidenum">
              <a:rPr lang="en-US" sz="1400" smtClean="0">
                <a:solidFill>
                  <a:srgbClr val="A6A6A6"/>
                </a:solidFill>
                <a:latin typeface="+mn-lt"/>
              </a:rPr>
              <a:pPr eaLnBrk="1" hangingPunct="1">
                <a:defRPr/>
              </a:pPr>
              <a:t>‹#›</a:t>
            </a:fld>
            <a:endParaRPr lang="en-US" sz="1400" dirty="0" smtClean="0">
              <a:solidFill>
                <a:srgbClr val="A6A6A6"/>
              </a:solidFill>
              <a:latin typeface="+mn-lt"/>
            </a:endParaRPr>
          </a:p>
        </p:txBody>
      </p:sp>
      <p:pic>
        <p:nvPicPr>
          <p:cNvPr id="1033" name="Picture 9" descr="controls gradient background.png"/>
          <p:cNvPicPr>
            <a:picLocks noChangeAspect="1"/>
          </p:cNvPicPr>
          <p:nvPr userDrawn="1"/>
        </p:nvPicPr>
        <p:blipFill>
          <a:blip r:embed="rId12" cstate="print">
            <a:extLst>
              <a:ext uri="{28A0092B-C50C-407E-A947-70E740481C1C}">
                <a14:useLocalDpi xmlns:a14="http://schemas.microsoft.com/office/drawing/2010/main" xmlns="" val="0"/>
              </a:ext>
            </a:extLst>
          </a:blip>
          <a:srcRect t="3534"/>
          <a:stretch>
            <a:fillRect/>
          </a:stretch>
        </p:blipFill>
        <p:spPr bwMode="auto">
          <a:xfrm>
            <a:off x="0" y="0"/>
            <a:ext cx="116681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CALCTP_seal single.png"/>
          <p:cNvPicPr>
            <a:picLocks noChangeAspect="1"/>
          </p:cNvPicPr>
          <p:nvPr userDrawn="1"/>
        </p:nvPicPr>
        <p:blipFill>
          <a:blip r:embed="rId13" cstate="print"/>
          <a:stretch>
            <a:fillRect/>
          </a:stretch>
        </p:blipFill>
        <p:spPr>
          <a:xfrm>
            <a:off x="80963" y="209550"/>
            <a:ext cx="1004887" cy="1020763"/>
          </a:xfrm>
          <a:prstGeom prst="rect">
            <a:avLst/>
          </a:prstGeom>
          <a:effectLst>
            <a:outerShdw blurRad="127000" dist="50800" dir="2700000" sx="95000" sy="95000" algn="tl" rotWithShape="0">
              <a:prstClr val="black">
                <a:alpha val="71000"/>
              </a:prstClr>
            </a:outerShdw>
          </a:effectLst>
        </p:spPr>
      </p:pic>
      <p:pic>
        <p:nvPicPr>
          <p:cNvPr id="1035" name="Picture 11" descr="controls gradient rev.png"/>
          <p:cNvPicPr>
            <a:picLocks noChangeAspect="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146050" y="1214438"/>
            <a:ext cx="874713" cy="5289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Box 8"/>
          <p:cNvSpPr txBox="1">
            <a:spLocks noChangeArrowheads="1"/>
          </p:cNvSpPr>
          <p:nvPr userDrawn="1"/>
        </p:nvSpPr>
        <p:spPr bwMode="auto">
          <a:xfrm>
            <a:off x="1642012" y="6394456"/>
            <a:ext cx="5029642" cy="338554"/>
          </a:xfrm>
          <a:prstGeom prst="rect">
            <a:avLst/>
          </a:prstGeom>
          <a:noFill/>
          <a:ln>
            <a:noFill/>
          </a:ln>
          <a:extLst/>
        </p:spPr>
        <p:txBody>
          <a:bodyPr wrap="none">
            <a:spAutoFit/>
          </a:bodyPr>
          <a:lstStyle>
            <a:lvl1pPr eaLnBrk="0" hangingPunct="0">
              <a:defRPr>
                <a:solidFill>
                  <a:schemeClr val="tx1"/>
                </a:solidFill>
                <a:latin typeface="Arial" charset="0"/>
                <a:ea typeface="ＭＳ Ｐゴシック" pitchFamily="20" charset="-128"/>
              </a:defRPr>
            </a:lvl1pPr>
            <a:lvl2pPr marL="742950" indent="-285750" eaLnBrk="0" hangingPunct="0">
              <a:defRPr>
                <a:solidFill>
                  <a:schemeClr val="tx1"/>
                </a:solidFill>
                <a:latin typeface="Arial" charset="0"/>
                <a:ea typeface="ＭＳ Ｐゴシック" pitchFamily="20" charset="-128"/>
              </a:defRPr>
            </a:lvl2pPr>
            <a:lvl3pPr marL="1143000" indent="-228600" eaLnBrk="0" hangingPunct="0">
              <a:defRPr>
                <a:solidFill>
                  <a:schemeClr val="tx1"/>
                </a:solidFill>
                <a:latin typeface="Arial" charset="0"/>
                <a:ea typeface="ＭＳ Ｐゴシック" pitchFamily="20" charset="-128"/>
              </a:defRPr>
            </a:lvl3pPr>
            <a:lvl4pPr marL="1600200" indent="-228600" eaLnBrk="0" hangingPunct="0">
              <a:defRPr>
                <a:solidFill>
                  <a:schemeClr val="tx1"/>
                </a:solidFill>
                <a:latin typeface="Arial" charset="0"/>
                <a:ea typeface="ＭＳ Ｐゴシック" pitchFamily="20" charset="-128"/>
              </a:defRPr>
            </a:lvl4pPr>
            <a:lvl5pPr marL="2057400" indent="-228600" eaLnBrk="0" hangingPunct="0">
              <a:defRPr>
                <a:solidFill>
                  <a:schemeClr val="tx1"/>
                </a:solidFill>
                <a:latin typeface="Arial" charset="0"/>
                <a:ea typeface="ＭＳ Ｐゴシック" pitchFamily="2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0" charset="-128"/>
              </a:defRPr>
            </a:lvl9pPr>
          </a:lstStyle>
          <a:p>
            <a:pPr eaLnBrk="1" hangingPunct="1">
              <a:defRPr/>
            </a:pPr>
            <a:r>
              <a:rPr lang="en-US" sz="1600" b="1" dirty="0" smtClean="0">
                <a:solidFill>
                  <a:srgbClr val="A6A6A6"/>
                </a:solidFill>
                <a:latin typeface="Arial" pitchFamily="34" charset="0"/>
                <a:cs typeface="Arial" pitchFamily="34" charset="0"/>
              </a:rPr>
              <a:t>SCE   CLTC   PG&amp;E   SDG&amp;E   IBEW   NECA   CCC</a:t>
            </a:r>
          </a:p>
        </p:txBody>
      </p:sp>
    </p:spTree>
  </p:cSld>
  <p:clrMap bg1="lt1" tx1="dk1" bg2="lt2" tx2="dk2" accent1="accent1" accent2="accent2" accent3="accent3" accent4="accent4" accent5="accent5" accent6="accent6" hlink="hlink" folHlink="folHlink"/>
  <p:sldLayoutIdLst>
    <p:sldLayoutId id="2147485153" r:id="rId1"/>
    <p:sldLayoutId id="2147485154" r:id="rId2"/>
    <p:sldLayoutId id="2147485155" r:id="rId3"/>
    <p:sldLayoutId id="2147485146" r:id="rId4"/>
    <p:sldLayoutId id="2147485147" r:id="rId5"/>
    <p:sldLayoutId id="2147485148" r:id="rId6"/>
    <p:sldLayoutId id="2147485149" r:id="rId7"/>
    <p:sldLayoutId id="2147485150" r:id="rId8"/>
    <p:sldLayoutId id="2147485151" r:id="rId9"/>
    <p:sldLayoutId id="2147485152" r:id="rId10"/>
  </p:sldLayoutIdLst>
  <p:txStyles>
    <p:titleStyle>
      <a:lvl1pPr algn="l" rtl="0" eaLnBrk="0" fontAlgn="base" hangingPunct="0">
        <a:spcBef>
          <a:spcPct val="0"/>
        </a:spcBef>
        <a:spcAft>
          <a:spcPct val="0"/>
        </a:spcAft>
        <a:defRPr sz="3800" b="1" kern="1200">
          <a:solidFill>
            <a:srgbClr val="007E39"/>
          </a:solidFill>
          <a:latin typeface="+mn-lt"/>
          <a:ea typeface="ＭＳ Ｐゴシック" pitchFamily="21" charset="-128"/>
          <a:cs typeface="ＭＳ Ｐゴシック" pitchFamily="21" charset="-128"/>
        </a:defRPr>
      </a:lvl1pPr>
      <a:lvl2pPr algn="ctr" rtl="0" eaLnBrk="0" fontAlgn="base" hangingPunct="0">
        <a:spcBef>
          <a:spcPct val="0"/>
        </a:spcBef>
        <a:spcAft>
          <a:spcPct val="0"/>
        </a:spcAft>
        <a:defRPr sz="3800" b="1">
          <a:solidFill>
            <a:srgbClr val="007E39"/>
          </a:solidFill>
          <a:latin typeface="Calibri" pitchFamily="34" charset="0"/>
          <a:ea typeface="ＭＳ Ｐゴシック" pitchFamily="21" charset="-128"/>
          <a:cs typeface="ＭＳ Ｐゴシック" pitchFamily="21" charset="-128"/>
        </a:defRPr>
      </a:lvl2pPr>
      <a:lvl3pPr algn="ctr" rtl="0" eaLnBrk="0" fontAlgn="base" hangingPunct="0">
        <a:spcBef>
          <a:spcPct val="0"/>
        </a:spcBef>
        <a:spcAft>
          <a:spcPct val="0"/>
        </a:spcAft>
        <a:defRPr sz="3800" b="1">
          <a:solidFill>
            <a:srgbClr val="007E39"/>
          </a:solidFill>
          <a:latin typeface="Calibri" pitchFamily="34" charset="0"/>
          <a:ea typeface="ＭＳ Ｐゴシック" pitchFamily="21" charset="-128"/>
          <a:cs typeface="ＭＳ Ｐゴシック" pitchFamily="21" charset="-128"/>
        </a:defRPr>
      </a:lvl3pPr>
      <a:lvl4pPr algn="ctr" rtl="0" eaLnBrk="0" fontAlgn="base" hangingPunct="0">
        <a:spcBef>
          <a:spcPct val="0"/>
        </a:spcBef>
        <a:spcAft>
          <a:spcPct val="0"/>
        </a:spcAft>
        <a:defRPr sz="3800" b="1">
          <a:solidFill>
            <a:srgbClr val="007E39"/>
          </a:solidFill>
          <a:latin typeface="Calibri" pitchFamily="34" charset="0"/>
          <a:ea typeface="ＭＳ Ｐゴシック" pitchFamily="21" charset="-128"/>
          <a:cs typeface="ＭＳ Ｐゴシック" pitchFamily="21" charset="-128"/>
        </a:defRPr>
      </a:lvl4pPr>
      <a:lvl5pPr algn="ctr" rtl="0" eaLnBrk="0" fontAlgn="base" hangingPunct="0">
        <a:spcBef>
          <a:spcPct val="0"/>
        </a:spcBef>
        <a:spcAft>
          <a:spcPct val="0"/>
        </a:spcAft>
        <a:defRPr sz="3800" b="1">
          <a:solidFill>
            <a:srgbClr val="007E39"/>
          </a:solidFill>
          <a:latin typeface="Calibri" pitchFamily="34" charset="0"/>
          <a:ea typeface="ＭＳ Ｐゴシック" pitchFamily="21" charset="-128"/>
          <a:cs typeface="ＭＳ Ｐゴシック" pitchFamily="21"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2880" indent="-182880" algn="l" rtl="0" eaLnBrk="0" fontAlgn="base" hangingPunct="0">
        <a:lnSpc>
          <a:spcPct val="90000"/>
        </a:lnSpc>
        <a:spcBef>
          <a:spcPts val="1000"/>
        </a:spcBef>
        <a:spcAft>
          <a:spcPts val="0"/>
        </a:spcAft>
        <a:buClrTx/>
        <a:buSzPct val="75000"/>
        <a:buFont typeface="Arial" pitchFamily="34" charset="0"/>
        <a:buChar char="•"/>
        <a:defRPr sz="2800" kern="1200">
          <a:solidFill>
            <a:srgbClr val="003B76"/>
          </a:solidFill>
          <a:latin typeface="+mn-lt"/>
          <a:ea typeface="ＭＳ Ｐゴシック" pitchFamily="21" charset="-128"/>
          <a:cs typeface="ＭＳ Ｐゴシック" pitchFamily="21" charset="-128"/>
        </a:defRPr>
      </a:lvl1pPr>
      <a:lvl2pPr marL="365760" indent="-137160" algn="l" rtl="0" eaLnBrk="0" fontAlgn="base" hangingPunct="0">
        <a:lnSpc>
          <a:spcPct val="100000"/>
        </a:lnSpc>
        <a:spcBef>
          <a:spcPct val="0"/>
        </a:spcBef>
        <a:spcAft>
          <a:spcPct val="0"/>
        </a:spcAft>
        <a:buClrTx/>
        <a:buSzPct val="95000"/>
        <a:buFont typeface="Didot"/>
        <a:buChar char="⁃"/>
        <a:defRPr sz="2400" kern="1200">
          <a:solidFill>
            <a:srgbClr val="003B76"/>
          </a:solidFill>
          <a:latin typeface="+mn-lt"/>
          <a:ea typeface="ＭＳ Ｐゴシック" charset="-128"/>
          <a:cs typeface="+mn-cs"/>
        </a:defRPr>
      </a:lvl2pPr>
      <a:lvl3pPr marL="512064" indent="-137160" algn="l" rtl="0" eaLnBrk="0" fontAlgn="base" hangingPunct="0">
        <a:lnSpc>
          <a:spcPct val="100000"/>
        </a:lnSpc>
        <a:spcBef>
          <a:spcPct val="0"/>
        </a:spcBef>
        <a:spcAft>
          <a:spcPct val="0"/>
        </a:spcAft>
        <a:buClrTx/>
        <a:buSzPct val="75000"/>
        <a:buFont typeface="Arial"/>
        <a:buChar char="•"/>
        <a:defRPr sz="1800" kern="1200">
          <a:solidFill>
            <a:srgbClr val="003B76"/>
          </a:solidFill>
          <a:latin typeface="+mn-lt"/>
          <a:ea typeface="ＭＳ Ｐゴシック" charset="-128"/>
          <a:cs typeface="+mn-cs"/>
        </a:defRPr>
      </a:lvl3pPr>
      <a:lvl4pPr marL="694944" indent="-137160" algn="l" rtl="0" eaLnBrk="0" fontAlgn="base" hangingPunct="0">
        <a:lnSpc>
          <a:spcPct val="100000"/>
        </a:lnSpc>
        <a:spcBef>
          <a:spcPct val="0"/>
        </a:spcBef>
        <a:spcAft>
          <a:spcPct val="0"/>
        </a:spcAft>
        <a:buClrTx/>
        <a:buSzPct val="90000"/>
        <a:buFont typeface="Baskerville SemiBold"/>
        <a:buChar char="-"/>
        <a:defRPr sz="1600" kern="1200">
          <a:solidFill>
            <a:srgbClr val="003B76"/>
          </a:solidFill>
          <a:latin typeface="+mn-lt"/>
          <a:ea typeface="ＭＳ Ｐゴシック" charset="-128"/>
          <a:cs typeface="+mn-cs"/>
        </a:defRPr>
      </a:lvl4pPr>
      <a:lvl5pPr marL="768096" indent="-91440" algn="l" rtl="0" eaLnBrk="0" fontAlgn="base" hangingPunct="0">
        <a:lnSpc>
          <a:spcPct val="100000"/>
        </a:lnSpc>
        <a:spcBef>
          <a:spcPts val="0"/>
        </a:spcBef>
        <a:spcAft>
          <a:spcPct val="0"/>
        </a:spcAft>
        <a:buClrTx/>
        <a:buSzPct val="75000"/>
        <a:buFont typeface="Arial"/>
        <a:buChar char="•"/>
        <a:defRPr sz="1600" kern="1200">
          <a:solidFill>
            <a:srgbClr val="003B76"/>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hyperlink" Target="http://www.google.com/url?sa=i&amp;rct=j&amp;q=&amp;esrc=s&amp;frm=1&amp;source=images&amp;cd=&amp;cad=rja&amp;docid=ofLlhbLxtTxCuM&amp;tbnid=Mj72fBqzrxxw7M:&amp;ved=0CAUQjRw&amp;url=http://www.lightnowblog.com/2009/03/lighting-controls-associations-education-express-program-supports-new-california-lighting-controls-training-and-certification-program/&amp;ei=rPPWUdazFMGriQKy7IHwAw&amp;bvm=bv.48705608,d.cGE&amp;psig=AFQjCNHygaI-eSY3RBqtrlNIYlIPC8nWPQ&amp;ust=1373127833565697"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ofLlhbLxtTxCuM&amp;tbnid=Mj72fBqzrxxw7M:&amp;ved=0CAUQjRw&amp;url=http://www.lightnowblog.com/2009/03/lighting-controls-associations-education-express-program-supports-new-california-lighting-controls-training-and-certification-program/&amp;ei=rPPWUdazFMGriQKy7IHwAw&amp;bvm=bv.48705608,d.cGE&amp;psig=AFQjCNHygaI-eSY3RBqtrlNIYlIPC8nWPQ&amp;ust=1373127833565697"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UyHsLSlHFWqCIM&amp;tbnid=1l8F8gbXHz_LRM:&amp;ved=0CAUQjRw&amp;url=http://www.ejatc332.org/?zone=/unionactive/private_view_article.cfm&amp;HomeID=188750&amp;page=CALCTP&amp;ei=dyjXUb2ABOWTiALsh4CwBQ&amp;bvm=bv.48705608,d.cGE&amp;psig=AFQjCNF1XDR5fjn33Oc32b1kQmCYrneSTg&amp;ust=1373141434430065"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K4UQiPqtNfX1VM&amp;tbnid=rKrJueUyjmkPSM:&amp;ved=0CAUQjRw&amp;url=http://blog.lightingcatalog.com/bid/23395/California-Title-24-Compliant-Lighting-Requirements&amp;ei=48rUUfm6I-iGjALM74DICw&amp;bvm=bv.48705608,d.cGE&amp;psig=AFQjCNHYGxRSVhv87-ZRwkcYn3pJNYaU3w&amp;ust=1372986446337531"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hyperlink" Target="http://www.google.com/url?sa=i&amp;rct=j&amp;q=&amp;esrc=s&amp;frm=1&amp;source=images&amp;cd=&amp;cad=rja&amp;docid=5xggWPc18qzD2M&amp;tbnid=S8nDcW7exxIgdM:&amp;ved=0CAUQjRw&amp;url=http://www.weiku.com/products/5856551/Hotel_Intelligent_network_Curtain_Control_Touch_Panel_infrared_remote_control_switch_home_automation_smart_home_light_switches.html&amp;ei=DdXUUcSFIujKiwLMmoCIAw&amp;psig=AFQjCNF2bMVL6loXnOMAQRYKgmA3jGIwQw&amp;ust=1372988845370945" TargetMode="External"/><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tiff"/><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5d73tXOeYTABxM&amp;tbnid=iwHKz4VTcee0eM:&amp;ved=0CAUQjRw&amp;url=http://kt-electrician.co.uk/&amp;ei=HvXWUfm3NrCPigKr5oCICA&amp;bvm=bv.48705608,d.cGE&amp;psig=AFQjCNHygaI-eSY3RBqtrlNIYlIPC8nWPQ&amp;ust=1373127833565697"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3564066"/>
            <a:ext cx="9144000" cy="2517648"/>
          </a:xfrm>
          <a:prstGeom prst="rect">
            <a:avLst/>
          </a:prstGeom>
        </p:spPr>
      </p:pic>
      <p:sp>
        <p:nvSpPr>
          <p:cNvPr id="13" name="Rectangle 12"/>
          <p:cNvSpPr/>
          <p:nvPr/>
        </p:nvSpPr>
        <p:spPr>
          <a:xfrm>
            <a:off x="0" y="0"/>
            <a:ext cx="9144000" cy="2032000"/>
          </a:xfrm>
          <a:prstGeom prst="rect">
            <a:avLst/>
          </a:prstGeom>
          <a:solidFill>
            <a:srgbClr val="003E1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 name="TextBox 6"/>
          <p:cNvSpPr txBox="1">
            <a:spLocks noChangeArrowheads="1"/>
          </p:cNvSpPr>
          <p:nvPr/>
        </p:nvSpPr>
        <p:spPr bwMode="auto">
          <a:xfrm>
            <a:off x="5092700" y="5078413"/>
            <a:ext cx="3914775" cy="1077912"/>
          </a:xfrm>
          <a:prstGeom prst="rect">
            <a:avLst/>
          </a:prstGeom>
          <a:noFill/>
          <a:ln w="9525">
            <a:noFill/>
            <a:miter lim="800000"/>
            <a:headEnd/>
            <a:tailEnd/>
          </a:ln>
        </p:spPr>
        <p:txBody>
          <a:bodyPr>
            <a:spAutoFit/>
          </a:bodyPr>
          <a:lstStyle/>
          <a:p>
            <a:pPr algn="ctr">
              <a:defRPr/>
            </a:pPr>
            <a:r>
              <a:rPr lang="en-US" sz="3200" dirty="0">
                <a:solidFill>
                  <a:schemeClr val="bg1"/>
                </a:solidFill>
                <a:latin typeface="+mn-lt"/>
                <a:cs typeface="Arial" pitchFamily="34" charset="0"/>
              </a:rPr>
              <a:t>    </a:t>
            </a:r>
            <a:r>
              <a:rPr lang="en-US" sz="3200" b="1" dirty="0">
                <a:solidFill>
                  <a:srgbClr val="007E39"/>
                </a:solidFill>
                <a:latin typeface="+mn-lt"/>
                <a:cs typeface="Arial" pitchFamily="34" charset="0"/>
              </a:rPr>
              <a:t>Training Program</a:t>
            </a:r>
            <a:r>
              <a:rPr lang="en-US" sz="3200" b="1" dirty="0">
                <a:solidFill>
                  <a:srgbClr val="007E39"/>
                </a:solidFill>
                <a:latin typeface="+mn-lt"/>
              </a:rPr>
              <a:t/>
            </a:r>
            <a:br>
              <a:rPr lang="en-US" sz="3200" b="1" dirty="0">
                <a:solidFill>
                  <a:srgbClr val="007E39"/>
                </a:solidFill>
                <a:latin typeface="+mn-lt"/>
              </a:rPr>
            </a:br>
            <a:endParaRPr lang="en-US" sz="3200" b="1" dirty="0">
              <a:solidFill>
                <a:srgbClr val="007E39"/>
              </a:solidFill>
              <a:latin typeface="+mn-lt"/>
            </a:endParaRPr>
          </a:p>
        </p:txBody>
      </p:sp>
      <p:sp>
        <p:nvSpPr>
          <p:cNvPr id="17" name="TextBox 16"/>
          <p:cNvSpPr txBox="1"/>
          <p:nvPr/>
        </p:nvSpPr>
        <p:spPr bwMode="auto">
          <a:xfrm>
            <a:off x="6826250" y="5559425"/>
            <a:ext cx="1911350" cy="307975"/>
          </a:xfrm>
          <a:prstGeom prst="rect">
            <a:avLst/>
          </a:prstGeom>
          <a:noFill/>
        </p:spPr>
        <p:txBody>
          <a:bodyPr>
            <a:spAutoFit/>
          </a:bodyPr>
          <a:lstStyle/>
          <a:p>
            <a:pPr algn="r">
              <a:defRPr/>
            </a:pPr>
            <a:r>
              <a:rPr lang="en-US" sz="1400" b="1" dirty="0">
                <a:solidFill>
                  <a:srgbClr val="007E39"/>
                </a:solidFill>
                <a:latin typeface="+mn-lt"/>
                <a:ea typeface="+mn-ea"/>
              </a:rPr>
              <a:t>Version </a:t>
            </a:r>
            <a:r>
              <a:rPr lang="en-US" sz="1400" b="1" dirty="0" smtClean="0">
                <a:solidFill>
                  <a:srgbClr val="007E39"/>
                </a:solidFill>
                <a:latin typeface="+mn-lt"/>
                <a:ea typeface="+mn-ea"/>
              </a:rPr>
              <a:t>5.0</a:t>
            </a:r>
            <a:endParaRPr lang="en-US" sz="1400" b="1" dirty="0">
              <a:solidFill>
                <a:srgbClr val="007E39"/>
              </a:solidFill>
              <a:latin typeface="+mn-lt"/>
              <a:ea typeface="+mn-ea"/>
            </a:endParaRPr>
          </a:p>
        </p:txBody>
      </p:sp>
      <p:sp>
        <p:nvSpPr>
          <p:cNvPr id="18" name="Title 5"/>
          <p:cNvSpPr txBox="1">
            <a:spLocks/>
          </p:cNvSpPr>
          <p:nvPr/>
        </p:nvSpPr>
        <p:spPr>
          <a:xfrm>
            <a:off x="393700" y="297634"/>
            <a:ext cx="8388241" cy="1470025"/>
          </a:xfrm>
          <a:prstGeom prst="rect">
            <a:avLst/>
          </a:prstGeom>
          <a:effectLst/>
        </p:spPr>
        <p:txBody>
          <a:bodyPr/>
          <a:lstStyle>
            <a:lvl1pPr eaLnBrk="0" hangingPunct="0">
              <a:defRPr sz="2400">
                <a:solidFill>
                  <a:schemeClr val="tx1"/>
                </a:solidFill>
                <a:latin typeface="Arial" charset="0"/>
                <a:ea typeface="ＭＳ Ｐゴシック" pitchFamily="20" charset="-128"/>
              </a:defRPr>
            </a:lvl1pPr>
            <a:lvl2pPr marL="37931725" indent="-37474525" eaLnBrk="0" hangingPunct="0">
              <a:defRPr sz="2400">
                <a:solidFill>
                  <a:schemeClr val="tx1"/>
                </a:solidFill>
                <a:latin typeface="Arial" charset="0"/>
                <a:ea typeface="ＭＳ Ｐゴシック" pitchFamily="20" charset="-128"/>
              </a:defRPr>
            </a:lvl2pPr>
            <a:lvl3pPr eaLnBrk="0" hangingPunct="0">
              <a:defRPr sz="2400">
                <a:solidFill>
                  <a:schemeClr val="tx1"/>
                </a:solidFill>
                <a:latin typeface="Arial" charset="0"/>
                <a:ea typeface="ＭＳ Ｐゴシック" pitchFamily="20" charset="-128"/>
              </a:defRPr>
            </a:lvl3pPr>
            <a:lvl4pPr eaLnBrk="0" hangingPunct="0">
              <a:defRPr sz="2400">
                <a:solidFill>
                  <a:schemeClr val="tx1"/>
                </a:solidFill>
                <a:latin typeface="Arial" charset="0"/>
                <a:ea typeface="ＭＳ Ｐゴシック" pitchFamily="20" charset="-128"/>
              </a:defRPr>
            </a:lvl4pPr>
            <a:lvl5pPr eaLnBrk="0" hangingPunct="0">
              <a:defRPr sz="2400">
                <a:solidFill>
                  <a:schemeClr val="tx1"/>
                </a:solidFill>
                <a:latin typeface="Arial" charset="0"/>
                <a:ea typeface="ＭＳ Ｐゴシック" pitchFamily="20" charset="-128"/>
              </a:defRPr>
            </a:lvl5pPr>
            <a:lvl6pPr marL="457200" eaLnBrk="0" fontAlgn="base" hangingPunct="0">
              <a:spcBef>
                <a:spcPct val="0"/>
              </a:spcBef>
              <a:spcAft>
                <a:spcPct val="0"/>
              </a:spcAft>
              <a:defRPr sz="2400">
                <a:solidFill>
                  <a:schemeClr val="tx1"/>
                </a:solidFill>
                <a:latin typeface="Arial" charset="0"/>
                <a:ea typeface="ＭＳ Ｐゴシック" pitchFamily="20" charset="-128"/>
              </a:defRPr>
            </a:lvl6pPr>
            <a:lvl7pPr marL="914400" eaLnBrk="0" fontAlgn="base" hangingPunct="0">
              <a:spcBef>
                <a:spcPct val="0"/>
              </a:spcBef>
              <a:spcAft>
                <a:spcPct val="0"/>
              </a:spcAft>
              <a:defRPr sz="2400">
                <a:solidFill>
                  <a:schemeClr val="tx1"/>
                </a:solidFill>
                <a:latin typeface="Arial" charset="0"/>
                <a:ea typeface="ＭＳ Ｐゴシック" pitchFamily="20" charset="-128"/>
              </a:defRPr>
            </a:lvl7pPr>
            <a:lvl8pPr marL="1371600" eaLnBrk="0" fontAlgn="base" hangingPunct="0">
              <a:spcBef>
                <a:spcPct val="0"/>
              </a:spcBef>
              <a:spcAft>
                <a:spcPct val="0"/>
              </a:spcAft>
              <a:defRPr sz="2400">
                <a:solidFill>
                  <a:schemeClr val="tx1"/>
                </a:solidFill>
                <a:latin typeface="Arial" charset="0"/>
                <a:ea typeface="ＭＳ Ｐゴシック" pitchFamily="20" charset="-128"/>
              </a:defRPr>
            </a:lvl8pPr>
            <a:lvl9pPr marL="1828800" eaLnBrk="0" fontAlgn="base" hangingPunct="0">
              <a:spcBef>
                <a:spcPct val="0"/>
              </a:spcBef>
              <a:spcAft>
                <a:spcPct val="0"/>
              </a:spcAft>
              <a:defRPr sz="2400">
                <a:solidFill>
                  <a:schemeClr val="tx1"/>
                </a:solidFill>
                <a:latin typeface="Arial" charset="0"/>
                <a:ea typeface="ＭＳ Ｐゴシック" pitchFamily="20" charset="-128"/>
              </a:defRPr>
            </a:lvl9pPr>
          </a:lstStyle>
          <a:p>
            <a:pPr algn="ctr" eaLnBrk="1" hangingPunct="1">
              <a:lnSpc>
                <a:spcPct val="70000"/>
              </a:lnSpc>
              <a:defRPr/>
            </a:pPr>
            <a:r>
              <a:rPr lang="en-US" sz="4400" b="1" spc="70" dirty="0" smtClean="0">
                <a:solidFill>
                  <a:schemeClr val="bg1">
                    <a:lumMod val="95000"/>
                  </a:schemeClr>
                </a:solidFill>
                <a:latin typeface="+mn-lt"/>
              </a:rPr>
              <a:t>STATE OF CALIFORNIA TITLE 24 LIGHTING CONTROLS ACCEPTANCE TESTING</a:t>
            </a:r>
          </a:p>
        </p:txBody>
      </p:sp>
      <p:sp>
        <p:nvSpPr>
          <p:cNvPr id="21" name="TextBox 20"/>
          <p:cNvSpPr txBox="1"/>
          <p:nvPr/>
        </p:nvSpPr>
        <p:spPr>
          <a:xfrm>
            <a:off x="5862638" y="6127450"/>
            <a:ext cx="2919412" cy="647700"/>
          </a:xfrm>
          <a:prstGeom prst="rect">
            <a:avLst/>
          </a:prstGeom>
          <a:noFill/>
        </p:spPr>
        <p:txBody>
          <a:bodyPr>
            <a:spAutoFit/>
          </a:bodyPr>
          <a:lstStyle/>
          <a:p>
            <a:pPr algn="r">
              <a:defRPr/>
            </a:pPr>
            <a:r>
              <a:rPr lang="en-US" sz="3600" b="1" dirty="0">
                <a:solidFill>
                  <a:schemeClr val="bg1">
                    <a:lumMod val="65000"/>
                  </a:schemeClr>
                </a:solidFill>
                <a:latin typeface="+mn-lt"/>
                <a:ea typeface="+mn-ea"/>
                <a:cs typeface="Arial" pitchFamily="34" charset="0"/>
              </a:rPr>
              <a:t>CALCTP</a:t>
            </a:r>
          </a:p>
        </p:txBody>
      </p:sp>
      <p:sp>
        <p:nvSpPr>
          <p:cNvPr id="24" name="TextBox 23"/>
          <p:cNvSpPr txBox="1"/>
          <p:nvPr/>
        </p:nvSpPr>
        <p:spPr>
          <a:xfrm>
            <a:off x="1063397" y="6472804"/>
            <a:ext cx="4830762" cy="215444"/>
          </a:xfrm>
          <a:prstGeom prst="rect">
            <a:avLst/>
          </a:prstGeom>
          <a:noFill/>
        </p:spPr>
        <p:txBody>
          <a:bodyPr>
            <a:spAutoFit/>
          </a:bodyPr>
          <a:lstStyle/>
          <a:p>
            <a:pPr>
              <a:defRPr/>
            </a:pPr>
            <a:r>
              <a:rPr lang="en-US" sz="800" dirty="0">
                <a:solidFill>
                  <a:schemeClr val="bg1">
                    <a:lumMod val="65000"/>
                  </a:schemeClr>
                </a:solidFill>
                <a:latin typeface="+mn-lt"/>
              </a:rPr>
              <a:t>Images Courtesy of IBEW/NECA, </a:t>
            </a:r>
            <a:r>
              <a:rPr lang="en-US" sz="800" dirty="0" smtClean="0">
                <a:solidFill>
                  <a:schemeClr val="bg1">
                    <a:lumMod val="65000"/>
                  </a:schemeClr>
                </a:solidFill>
                <a:latin typeface="+mn-lt"/>
              </a:rPr>
              <a:t>California Lighting Technology Center, UC Davis, </a:t>
            </a:r>
            <a:r>
              <a:rPr lang="en-US" sz="800" dirty="0" err="1" smtClean="0">
                <a:solidFill>
                  <a:schemeClr val="bg1">
                    <a:lumMod val="65000"/>
                  </a:schemeClr>
                </a:solidFill>
                <a:latin typeface="+mn-lt"/>
              </a:rPr>
              <a:t>WattStopper</a:t>
            </a:r>
            <a:endParaRPr lang="en-US" sz="800" dirty="0">
              <a:solidFill>
                <a:schemeClr val="bg1">
                  <a:lumMod val="65000"/>
                </a:schemeClr>
              </a:solidFill>
              <a:latin typeface="+mn-lt"/>
            </a:endParaRPr>
          </a:p>
        </p:txBody>
      </p:sp>
      <p:sp>
        <p:nvSpPr>
          <p:cNvPr id="22" name="Rectangle 21"/>
          <p:cNvSpPr/>
          <p:nvPr/>
        </p:nvSpPr>
        <p:spPr>
          <a:xfrm>
            <a:off x="596579" y="2471518"/>
            <a:ext cx="2083121" cy="590931"/>
          </a:xfrm>
          <a:prstGeom prst="rect">
            <a:avLst/>
          </a:prstGeom>
        </p:spPr>
        <p:txBody>
          <a:bodyPr wrap="square" anchor="ctr">
            <a:spAutoFit/>
          </a:bodyPr>
          <a:lstStyle/>
          <a:p>
            <a:pPr marL="100584" lvl="0" indent="-100584">
              <a:lnSpc>
                <a:spcPct val="90000"/>
              </a:lnSpc>
              <a:buSzPct val="75000"/>
              <a:buFont typeface="Arial"/>
              <a:buChar char="•"/>
              <a:defRPr/>
            </a:pPr>
            <a:r>
              <a:rPr lang="en-US" b="1" dirty="0" smtClean="0">
                <a:solidFill>
                  <a:schemeClr val="bg1">
                    <a:lumMod val="65000"/>
                  </a:schemeClr>
                </a:solidFill>
                <a:latin typeface="Calibri"/>
                <a:cs typeface="Arial" pitchFamily="34" charset="0"/>
              </a:rPr>
              <a:t>Technician Skills &amp; Responsibilities</a:t>
            </a:r>
            <a:endParaRPr lang="en-US" b="1" dirty="0">
              <a:solidFill>
                <a:schemeClr val="bg1">
                  <a:lumMod val="65000"/>
                </a:schemeClr>
              </a:solidFill>
              <a:latin typeface="Calibri"/>
              <a:cs typeface="Arial" pitchFamily="34" charset="0"/>
            </a:endParaRPr>
          </a:p>
        </p:txBody>
      </p:sp>
      <p:sp>
        <p:nvSpPr>
          <p:cNvPr id="23" name="Rectangle 22"/>
          <p:cNvSpPr/>
          <p:nvPr/>
        </p:nvSpPr>
        <p:spPr>
          <a:xfrm>
            <a:off x="4915851" y="2473267"/>
            <a:ext cx="1727307" cy="590931"/>
          </a:xfrm>
          <a:prstGeom prst="rect">
            <a:avLst/>
          </a:prstGeom>
        </p:spPr>
        <p:txBody>
          <a:bodyPr wrap="square" anchor="ctr">
            <a:spAutoFit/>
          </a:bodyPr>
          <a:lstStyle/>
          <a:p>
            <a:pPr marL="100584" lvl="0" indent="-100584">
              <a:lnSpc>
                <a:spcPct val="90000"/>
              </a:lnSpc>
              <a:buSzPct val="75000"/>
              <a:buFont typeface="Arial"/>
              <a:buChar char="•"/>
              <a:defRPr/>
            </a:pPr>
            <a:r>
              <a:rPr lang="en-US" b="1" dirty="0" smtClean="0">
                <a:solidFill>
                  <a:schemeClr val="bg1">
                    <a:lumMod val="65000"/>
                  </a:schemeClr>
                </a:solidFill>
                <a:latin typeface="Calibri"/>
                <a:cs typeface="Arial" pitchFamily="34" charset="0"/>
              </a:rPr>
              <a:t>Installation Requirements</a:t>
            </a:r>
            <a:endParaRPr lang="en-US" b="1" dirty="0">
              <a:solidFill>
                <a:schemeClr val="bg1">
                  <a:lumMod val="65000"/>
                </a:schemeClr>
              </a:solidFill>
              <a:latin typeface="Calibri"/>
              <a:cs typeface="Arial" pitchFamily="34" charset="0"/>
            </a:endParaRPr>
          </a:p>
        </p:txBody>
      </p:sp>
      <p:sp>
        <p:nvSpPr>
          <p:cNvPr id="27" name="Rectangle 26"/>
          <p:cNvSpPr/>
          <p:nvPr/>
        </p:nvSpPr>
        <p:spPr>
          <a:xfrm>
            <a:off x="6846358" y="2514864"/>
            <a:ext cx="2083121" cy="590931"/>
          </a:xfrm>
          <a:prstGeom prst="rect">
            <a:avLst/>
          </a:prstGeom>
        </p:spPr>
        <p:txBody>
          <a:bodyPr wrap="square" anchor="ctr">
            <a:spAutoFit/>
          </a:bodyPr>
          <a:lstStyle/>
          <a:p>
            <a:pPr marL="100584" lvl="0" indent="-100584">
              <a:lnSpc>
                <a:spcPct val="90000"/>
              </a:lnSpc>
              <a:buSzPct val="75000"/>
              <a:buFont typeface="Arial"/>
              <a:buChar char="•"/>
              <a:defRPr/>
            </a:pPr>
            <a:r>
              <a:rPr lang="en-US" b="1" dirty="0" smtClean="0">
                <a:solidFill>
                  <a:schemeClr val="bg1">
                    <a:lumMod val="65000"/>
                  </a:schemeClr>
                </a:solidFill>
                <a:latin typeface="Calibri"/>
                <a:cs typeface="Arial" pitchFamily="34" charset="0"/>
              </a:rPr>
              <a:t>Acceptance Test Procedures</a:t>
            </a:r>
            <a:endParaRPr lang="en-US" b="1" dirty="0">
              <a:solidFill>
                <a:schemeClr val="bg1">
                  <a:lumMod val="65000"/>
                </a:schemeClr>
              </a:solidFill>
              <a:latin typeface="Calibri"/>
              <a:cs typeface="Arial" pitchFamily="34" charset="0"/>
            </a:endParaRPr>
          </a:p>
        </p:txBody>
      </p:sp>
      <p:sp>
        <p:nvSpPr>
          <p:cNvPr id="28" name="Rectangle 27"/>
          <p:cNvSpPr/>
          <p:nvPr/>
        </p:nvSpPr>
        <p:spPr>
          <a:xfrm>
            <a:off x="2743200" y="2473267"/>
            <a:ext cx="2083121" cy="590931"/>
          </a:xfrm>
          <a:prstGeom prst="rect">
            <a:avLst/>
          </a:prstGeom>
        </p:spPr>
        <p:txBody>
          <a:bodyPr wrap="square" anchor="ctr">
            <a:spAutoFit/>
          </a:bodyPr>
          <a:lstStyle/>
          <a:p>
            <a:pPr marL="100584" lvl="0" indent="-100584">
              <a:lnSpc>
                <a:spcPct val="90000"/>
              </a:lnSpc>
              <a:buSzPct val="75000"/>
              <a:buFont typeface="Arial"/>
              <a:buChar char="•"/>
              <a:defRPr/>
            </a:pPr>
            <a:r>
              <a:rPr lang="en-US" b="1" dirty="0" smtClean="0">
                <a:solidFill>
                  <a:schemeClr val="bg1">
                    <a:lumMod val="65000"/>
                  </a:schemeClr>
                </a:solidFill>
                <a:latin typeface="Calibri"/>
                <a:cs typeface="Arial" pitchFamily="34" charset="0"/>
              </a:rPr>
              <a:t>Compliance Documentation</a:t>
            </a:r>
            <a:endParaRPr lang="en-US" b="1" dirty="0">
              <a:solidFill>
                <a:schemeClr val="bg1">
                  <a:lumMod val="65000"/>
                </a:schemeClr>
              </a:solidFill>
              <a:latin typeface="Calibri"/>
              <a:cs typeface="Arial" pitchFamily="34" charset="0"/>
            </a:endParaRPr>
          </a:p>
        </p:txBody>
      </p:sp>
      <p:pic>
        <p:nvPicPr>
          <p:cNvPr id="19" name="Picture 18" descr="http://www.lightnowblog.com/wp-content/uploads/2009/03/california_flag-300x198.jpg">
            <a:hlinkClick r:id="rId4"/>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336800" y="3564066"/>
            <a:ext cx="2247900" cy="1258824"/>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3629" y="201615"/>
            <a:ext cx="6648972" cy="1143000"/>
          </a:xfrm>
        </p:spPr>
        <p:txBody>
          <a:bodyPr/>
          <a:lstStyle/>
          <a:p>
            <a:r>
              <a:rPr lang="en-US" dirty="0" smtClean="0"/>
              <a:t>Lighting Controls Acceptance Test Training</a:t>
            </a:r>
            <a:endParaRPr lang="en-US" dirty="0"/>
          </a:p>
        </p:txBody>
      </p:sp>
      <p:sp>
        <p:nvSpPr>
          <p:cNvPr id="3" name="Content Placeholder 2"/>
          <p:cNvSpPr>
            <a:spLocks noGrp="1"/>
          </p:cNvSpPr>
          <p:nvPr>
            <p:ph idx="1"/>
          </p:nvPr>
        </p:nvSpPr>
        <p:spPr>
          <a:xfrm>
            <a:off x="1455738" y="1589087"/>
            <a:ext cx="7510462" cy="5754396"/>
          </a:xfrm>
        </p:spPr>
        <p:txBody>
          <a:bodyPr/>
          <a:lstStyle/>
          <a:p>
            <a:r>
              <a:rPr lang="en-US" sz="2600" dirty="0"/>
              <a:t>M</a:t>
            </a:r>
            <a:r>
              <a:rPr lang="en-US" sz="2600" dirty="0" smtClean="0"/>
              <a:t>ust include both theoretical and hands-on training</a:t>
            </a:r>
          </a:p>
          <a:p>
            <a:r>
              <a:rPr lang="en-US" sz="2600" dirty="0" smtClean="0"/>
              <a:t>Limited to participants with at least 3 years of verifiable professional lighting controls experience</a:t>
            </a:r>
          </a:p>
          <a:p>
            <a:r>
              <a:rPr lang="en-US" sz="2600" dirty="0" smtClean="0"/>
              <a:t>Written and practical exams required for certification</a:t>
            </a:r>
          </a:p>
          <a:p>
            <a:r>
              <a:rPr lang="en-US" sz="2600" dirty="0" smtClean="0"/>
              <a:t>CALCTP is a state approved </a:t>
            </a:r>
            <a:r>
              <a:rPr lang="en-US" sz="2600" b="1" dirty="0" smtClean="0"/>
              <a:t>AT </a:t>
            </a:r>
            <a:r>
              <a:rPr lang="en-US" sz="2600" dirty="0" smtClean="0"/>
              <a:t>certification provider </a:t>
            </a:r>
            <a:endParaRPr lang="en-US" sz="2600" b="1" dirty="0" smtClean="0"/>
          </a:p>
          <a:p>
            <a:r>
              <a:rPr lang="en-US" sz="2600" dirty="0" smtClean="0"/>
              <a:t>Curriculum developed by                                               UC Davis California Lighting                                      Technology Center (CLTC)                                             under the supervision of                                                the CA Energy Commission</a:t>
            </a:r>
            <a:endParaRPr lang="en-US" sz="2600" dirty="0"/>
          </a:p>
          <a:p>
            <a:pPr marL="0" indent="0">
              <a:buNone/>
            </a:pPr>
            <a:endParaRPr lang="en-US" dirty="0" smtClean="0"/>
          </a:p>
          <a:p>
            <a:pPr marL="0" indent="0">
              <a:buNone/>
            </a:pPr>
            <a:r>
              <a:rPr lang="en-US" dirty="0"/>
              <a:t> </a:t>
            </a:r>
            <a:r>
              <a:rPr lang="en-US" dirty="0" smtClean="0"/>
              <a:t>  </a:t>
            </a:r>
          </a:p>
          <a:p>
            <a:endParaRPr lang="en-US" dirty="0"/>
          </a:p>
        </p:txBody>
      </p:sp>
      <p:pic>
        <p:nvPicPr>
          <p:cNvPr id="4" name="Picture 3" descr="http://www.lightnowblog.com/wp-content/uploads/2009/03/california_flag-300x198.jpg">
            <a:hlinkClick r:id="rId3"/>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13400" y="4102100"/>
            <a:ext cx="3352800" cy="2126457"/>
          </a:xfrm>
          <a:prstGeom prst="rect">
            <a:avLst/>
          </a:prstGeom>
          <a:noFill/>
          <a:ln>
            <a:noFill/>
          </a:ln>
        </p:spPr>
      </p:pic>
    </p:spTree>
    <p:extLst>
      <p:ext uri="{BB962C8B-B14F-4D97-AF65-F5344CB8AC3E}">
        <p14:creationId xmlns:p14="http://schemas.microsoft.com/office/powerpoint/2010/main" xmlns="" val="2471871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3629" y="201615"/>
            <a:ext cx="6648972" cy="1143000"/>
          </a:xfrm>
        </p:spPr>
        <p:txBody>
          <a:bodyPr/>
          <a:lstStyle/>
          <a:p>
            <a:r>
              <a:rPr lang="en-US" dirty="0" smtClean="0"/>
              <a:t>Lighting Controls Acceptance Test Training Classes</a:t>
            </a:r>
            <a:endParaRPr lang="en-US" dirty="0"/>
          </a:p>
        </p:txBody>
      </p:sp>
      <p:sp>
        <p:nvSpPr>
          <p:cNvPr id="3" name="Content Placeholder 2"/>
          <p:cNvSpPr>
            <a:spLocks noGrp="1"/>
          </p:cNvSpPr>
          <p:nvPr>
            <p:ph idx="1"/>
          </p:nvPr>
        </p:nvSpPr>
        <p:spPr>
          <a:xfrm>
            <a:off x="1455738" y="1589087"/>
            <a:ext cx="7247965" cy="6107313"/>
          </a:xfrm>
        </p:spPr>
        <p:txBody>
          <a:bodyPr/>
          <a:lstStyle/>
          <a:p>
            <a:r>
              <a:rPr lang="en-US" dirty="0" smtClean="0"/>
              <a:t>The Acceptance Testing Technical Training Class is 16 hours for those who have a CALCTP installer certificate. </a:t>
            </a:r>
            <a:r>
              <a:rPr lang="en-US" dirty="0"/>
              <a:t>There is a pool of over </a:t>
            </a:r>
            <a:r>
              <a:rPr lang="en-US" dirty="0" smtClean="0"/>
              <a:t>2,000 to draw from. </a:t>
            </a:r>
            <a:r>
              <a:rPr lang="en-US" sz="2400" dirty="0" smtClean="0"/>
              <a:t>(A longer class will be developed by UC Davis for others, late in 2013.)</a:t>
            </a:r>
          </a:p>
          <a:p>
            <a:r>
              <a:rPr lang="en-US" dirty="0" smtClean="0"/>
              <a:t>The CALCTP </a:t>
            </a:r>
            <a:r>
              <a:rPr lang="en-US" dirty="0"/>
              <a:t>installer </a:t>
            </a:r>
            <a:r>
              <a:rPr lang="en-US" dirty="0" smtClean="0"/>
              <a:t>certificate reduces the class time for Acceptance Testing Tech Training. </a:t>
            </a:r>
          </a:p>
          <a:p>
            <a:r>
              <a:rPr lang="en-US" dirty="0" smtClean="0"/>
              <a:t>The Contractor </a:t>
            </a:r>
            <a:r>
              <a:rPr lang="en-US" dirty="0"/>
              <a:t>class is 4 </a:t>
            </a:r>
            <a:r>
              <a:rPr lang="en-US" dirty="0" smtClean="0"/>
              <a:t>hours. Any currently licensed C-10 contractor may take the class with NO CALCTP Contractor certification or other prerequisites.</a:t>
            </a:r>
            <a:endParaRPr lang="en-US" dirty="0"/>
          </a:p>
          <a:p>
            <a:endParaRPr lang="en-US" dirty="0" smtClean="0"/>
          </a:p>
          <a:p>
            <a:pPr marL="0" indent="0">
              <a:buNone/>
            </a:pPr>
            <a:r>
              <a:rPr lang="en-US" dirty="0" smtClean="0"/>
              <a:t>   </a:t>
            </a:r>
          </a:p>
          <a:p>
            <a:endParaRPr lang="en-US" dirty="0"/>
          </a:p>
        </p:txBody>
      </p:sp>
    </p:spTree>
    <p:extLst>
      <p:ext uri="{BB962C8B-B14F-4D97-AF65-F5344CB8AC3E}">
        <p14:creationId xmlns:p14="http://schemas.microsoft.com/office/powerpoint/2010/main" xmlns="" val="254829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3629" y="188915"/>
            <a:ext cx="6648972" cy="1143000"/>
          </a:xfrm>
        </p:spPr>
        <p:txBody>
          <a:bodyPr/>
          <a:lstStyle/>
          <a:p>
            <a:r>
              <a:rPr lang="en-US" dirty="0" smtClean="0"/>
              <a:t>Lighting Controls Acceptance Test Training Schedule</a:t>
            </a:r>
            <a:endParaRPr lang="en-US" dirty="0"/>
          </a:p>
        </p:txBody>
      </p:sp>
      <p:sp>
        <p:nvSpPr>
          <p:cNvPr id="3" name="Content Placeholder 2"/>
          <p:cNvSpPr>
            <a:spLocks noGrp="1"/>
          </p:cNvSpPr>
          <p:nvPr>
            <p:ph idx="1"/>
          </p:nvPr>
        </p:nvSpPr>
        <p:spPr>
          <a:xfrm>
            <a:off x="1384300" y="1563687"/>
            <a:ext cx="7505700" cy="5314275"/>
          </a:xfrm>
        </p:spPr>
        <p:txBody>
          <a:bodyPr/>
          <a:lstStyle/>
          <a:p>
            <a:r>
              <a:rPr lang="en-US" sz="2600" dirty="0" smtClean="0"/>
              <a:t>At least 300 Acceptance Testers must be certified by 11/21 so JATC classes need to start in September</a:t>
            </a:r>
          </a:p>
          <a:p>
            <a:r>
              <a:rPr lang="en-US" sz="2600" dirty="0"/>
              <a:t>T</a:t>
            </a:r>
            <a:r>
              <a:rPr lang="en-US" sz="2600" dirty="0" smtClean="0"/>
              <a:t>he support and encouragement of contractors, and IBEW-NECA leaders to schedule and fill the electrician classes                                                                 is crucial</a:t>
            </a:r>
          </a:p>
          <a:p>
            <a:r>
              <a:rPr lang="en-US" sz="2600" dirty="0" smtClean="0"/>
              <a:t>Contractor staff                                                        classes, too</a:t>
            </a:r>
          </a:p>
          <a:p>
            <a:r>
              <a:rPr lang="en-US" sz="2600" dirty="0" smtClean="0"/>
              <a:t>Call or email your                                                           JATC now to provide                                                 estimated enrollment                                              numbers</a:t>
            </a:r>
          </a:p>
          <a:p>
            <a:pPr marL="0" indent="0">
              <a:buNone/>
            </a:pPr>
            <a:endParaRPr lang="en-US" dirty="0"/>
          </a:p>
        </p:txBody>
      </p:sp>
      <p:pic>
        <p:nvPicPr>
          <p:cNvPr id="1026" name="Picture 2" descr="http://www.ejatc332.org/pics/Calctp%20class%20group%20%2011-13-12-18-10.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64100" y="3309144"/>
            <a:ext cx="3952875" cy="29646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91852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Training</a:t>
            </a:r>
            <a:endParaRPr lang="en-US" dirty="0"/>
          </a:p>
        </p:txBody>
      </p:sp>
      <p:sp>
        <p:nvSpPr>
          <p:cNvPr id="3" name="Content Placeholder 2"/>
          <p:cNvSpPr>
            <a:spLocks noGrp="1"/>
          </p:cNvSpPr>
          <p:nvPr>
            <p:ph idx="1"/>
          </p:nvPr>
        </p:nvSpPr>
        <p:spPr>
          <a:xfrm>
            <a:off x="1455738" y="1284287"/>
            <a:ext cx="7247965" cy="4944943"/>
          </a:xfrm>
        </p:spPr>
        <p:txBody>
          <a:bodyPr/>
          <a:lstStyle/>
          <a:p>
            <a:r>
              <a:rPr lang="en-US" dirty="0" smtClean="0"/>
              <a:t>2 </a:t>
            </a:r>
            <a:r>
              <a:rPr lang="en-US" sz="2400" dirty="0" smtClean="0"/>
              <a:t>CALCTP</a:t>
            </a:r>
            <a:r>
              <a:rPr lang="en-US" dirty="0" smtClean="0"/>
              <a:t>-</a:t>
            </a:r>
            <a:r>
              <a:rPr lang="en-US" b="1" dirty="0" smtClean="0"/>
              <a:t>AT</a:t>
            </a:r>
            <a:r>
              <a:rPr lang="en-US" dirty="0" smtClean="0"/>
              <a:t> Train-the-Trainers for Instructors    </a:t>
            </a:r>
            <a:r>
              <a:rPr lang="en-US" sz="2400" dirty="0" smtClean="0"/>
              <a:t>(to teach both technician, and contractor training)</a:t>
            </a:r>
          </a:p>
          <a:p>
            <a:pPr lvl="1"/>
            <a:r>
              <a:rPr lang="en-US" dirty="0" smtClean="0"/>
              <a:t>August 21-23 in Southern California</a:t>
            </a:r>
          </a:p>
          <a:p>
            <a:pPr lvl="1"/>
            <a:r>
              <a:rPr lang="en-US" dirty="0" smtClean="0"/>
              <a:t>August 27-29 in Northern California</a:t>
            </a:r>
          </a:p>
          <a:p>
            <a:r>
              <a:rPr lang="en-US" dirty="0" smtClean="0"/>
              <a:t>Contact your local JATC to confirm they will be offering the </a:t>
            </a:r>
            <a:r>
              <a:rPr lang="en-US" sz="2400" dirty="0" smtClean="0"/>
              <a:t>CALCTP</a:t>
            </a:r>
            <a:r>
              <a:rPr lang="en-US" dirty="0" smtClean="0"/>
              <a:t>-</a:t>
            </a:r>
            <a:r>
              <a:rPr lang="en-US" b="1" dirty="0" smtClean="0"/>
              <a:t>AT</a:t>
            </a:r>
            <a:r>
              <a:rPr lang="en-US" dirty="0" smtClean="0"/>
              <a:t> Course in the Fall</a:t>
            </a:r>
          </a:p>
          <a:p>
            <a:r>
              <a:rPr lang="en-US" dirty="0" smtClean="0"/>
              <a:t>The AT technical course is 16 hours. </a:t>
            </a:r>
          </a:p>
          <a:p>
            <a:r>
              <a:rPr lang="en-US" sz="2400" dirty="0" smtClean="0"/>
              <a:t>(JATC’s are eligible to receive funds through an LMCC State Employment Training Panel (ETP) grant for which a minimum of 24 hours of training is needed for reimbursement. An extended 24 class is available.)</a:t>
            </a:r>
          </a:p>
          <a:p>
            <a:r>
              <a:rPr lang="en-US" dirty="0" smtClean="0"/>
              <a:t>(The Contractor course is 4 hours.)</a:t>
            </a:r>
            <a:endParaRPr lang="en-US" dirty="0"/>
          </a:p>
        </p:txBody>
      </p:sp>
    </p:spTree>
    <p:extLst>
      <p:ext uri="{BB962C8B-B14F-4D97-AF65-F5344CB8AC3E}">
        <p14:creationId xmlns:p14="http://schemas.microsoft.com/office/powerpoint/2010/main" xmlns="" val="771681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7128" y="493714"/>
            <a:ext cx="7247965" cy="1703385"/>
          </a:xfrm>
        </p:spPr>
        <p:txBody>
          <a:bodyPr/>
          <a:lstStyle/>
          <a:p>
            <a:pPr algn="ctr"/>
            <a:r>
              <a:rPr lang="en-US" dirty="0" smtClean="0"/>
              <a:t>State of California Title 24</a:t>
            </a:r>
            <a:br>
              <a:rPr lang="en-US" dirty="0" smtClean="0"/>
            </a:br>
            <a:r>
              <a:rPr lang="en-US" dirty="0" smtClean="0"/>
              <a:t>Lighting Controls Acceptance Testing Regulations</a:t>
            </a:r>
            <a:endParaRPr lang="en-US" dirty="0"/>
          </a:p>
        </p:txBody>
      </p:sp>
      <p:sp>
        <p:nvSpPr>
          <p:cNvPr id="3" name="Content Placeholder 2"/>
          <p:cNvSpPr>
            <a:spLocks noGrp="1"/>
          </p:cNvSpPr>
          <p:nvPr>
            <p:ph idx="1"/>
          </p:nvPr>
        </p:nvSpPr>
        <p:spPr>
          <a:xfrm>
            <a:off x="2281239" y="3062287"/>
            <a:ext cx="5656261" cy="757130"/>
          </a:xfrm>
        </p:spPr>
        <p:txBody>
          <a:bodyPr/>
          <a:lstStyle/>
          <a:p>
            <a:pPr marL="0" indent="0" algn="ctr">
              <a:buNone/>
            </a:pPr>
            <a:r>
              <a:rPr lang="en-US" sz="4800" b="1" i="1" dirty="0" smtClean="0"/>
              <a:t>Thank you.</a:t>
            </a:r>
          </a:p>
        </p:txBody>
      </p:sp>
    </p:spTree>
    <p:extLst>
      <p:ext uri="{BB962C8B-B14F-4D97-AF65-F5344CB8AC3E}">
        <p14:creationId xmlns:p14="http://schemas.microsoft.com/office/powerpoint/2010/main" xmlns="" val="2481108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14488" y="531814"/>
            <a:ext cx="7550150" cy="766702"/>
          </a:xfrm>
        </p:spPr>
        <p:txBody>
          <a:bodyPr/>
          <a:lstStyle/>
          <a:p>
            <a:pPr>
              <a:lnSpc>
                <a:spcPct val="80000"/>
              </a:lnSpc>
            </a:pPr>
            <a:r>
              <a:rPr lang="en-US" dirty="0" smtClean="0"/>
              <a:t>Impact of California’s</a:t>
            </a:r>
            <a:br>
              <a:rPr lang="en-US" dirty="0" smtClean="0"/>
            </a:br>
            <a:r>
              <a:rPr lang="en-US" dirty="0" smtClean="0"/>
              <a:t>Energy </a:t>
            </a:r>
            <a:r>
              <a:rPr lang="en-US" dirty="0"/>
              <a:t>C</a:t>
            </a:r>
            <a:r>
              <a:rPr lang="en-US" dirty="0" smtClean="0"/>
              <a:t>odes and Standards</a:t>
            </a:r>
            <a:endParaRPr lang="en-US" dirty="0"/>
          </a:p>
        </p:txBody>
      </p:sp>
      <p:sp>
        <p:nvSpPr>
          <p:cNvPr id="5" name="Content Placeholder 4"/>
          <p:cNvSpPr>
            <a:spLocks noGrp="1"/>
          </p:cNvSpPr>
          <p:nvPr>
            <p:ph idx="1"/>
          </p:nvPr>
        </p:nvSpPr>
        <p:spPr>
          <a:xfrm>
            <a:off x="1633538" y="1600201"/>
            <a:ext cx="6837361" cy="4005199"/>
          </a:xfrm>
        </p:spPr>
        <p:txBody>
          <a:bodyPr/>
          <a:lstStyle/>
          <a:p>
            <a:pPr marL="0" indent="0">
              <a:buNone/>
            </a:pPr>
            <a:r>
              <a:rPr lang="en-US" sz="2400" dirty="0" smtClean="0"/>
              <a:t>The California </a:t>
            </a:r>
            <a:r>
              <a:rPr lang="en-US" sz="2400" dirty="0"/>
              <a:t> </a:t>
            </a:r>
            <a:r>
              <a:rPr lang="en-US" sz="2400" dirty="0" smtClean="0"/>
              <a:t>Building Energy Efficiency and Appliance Efficiency standards have saved Californians more than $74 billion in electricity    costs since 1975.</a:t>
            </a:r>
          </a:p>
          <a:p>
            <a:pPr marL="0" indent="0">
              <a:buNone/>
            </a:pPr>
            <a:r>
              <a:rPr lang="en-US" sz="2400" dirty="0" smtClean="0"/>
              <a:t>California’s per capita electricity use is about 40% lower than the U.S. national average.</a:t>
            </a:r>
          </a:p>
          <a:p>
            <a:pPr marL="0" indent="0">
              <a:buNone/>
            </a:pPr>
            <a:r>
              <a:rPr lang="en-US" sz="2400" dirty="0" smtClean="0"/>
              <a:t>These standards conserve electricity and natural gas, and reduce California’s need to build more power generation facilities. They also help protect the environment, and enhance U.S. energy independence.</a:t>
            </a:r>
            <a:endParaRPr lang="en-US" sz="2400" dirty="0"/>
          </a:p>
        </p:txBody>
      </p:sp>
      <p:pic>
        <p:nvPicPr>
          <p:cNvPr id="2" name="Picture 1" descr="color seal cmyk copy.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200900" y="4958218"/>
            <a:ext cx="1722438" cy="1576087"/>
          </a:xfrm>
          <a:prstGeom prst="rect">
            <a:avLst/>
          </a:prstGeom>
        </p:spPr>
      </p:pic>
    </p:spTree>
    <p:extLst>
      <p:ext uri="{BB962C8B-B14F-4D97-AF65-F5344CB8AC3E}">
        <p14:creationId xmlns:p14="http://schemas.microsoft.com/office/powerpoint/2010/main" xmlns="" val="3702740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43050" y="519114"/>
            <a:ext cx="7550150" cy="766702"/>
          </a:xfrm>
        </p:spPr>
        <p:txBody>
          <a:bodyPr/>
          <a:lstStyle/>
          <a:p>
            <a:pPr>
              <a:lnSpc>
                <a:spcPct val="80000"/>
              </a:lnSpc>
            </a:pPr>
            <a:r>
              <a:rPr lang="en-US" dirty="0" smtClean="0"/>
              <a:t>What’s Changing and When?</a:t>
            </a:r>
            <a:endParaRPr lang="en-US" dirty="0"/>
          </a:p>
        </p:txBody>
      </p:sp>
      <p:sp>
        <p:nvSpPr>
          <p:cNvPr id="5" name="Content Placeholder 4"/>
          <p:cNvSpPr>
            <a:spLocks noGrp="1"/>
          </p:cNvSpPr>
          <p:nvPr>
            <p:ph idx="1"/>
          </p:nvPr>
        </p:nvSpPr>
        <p:spPr>
          <a:xfrm>
            <a:off x="1485900" y="1232921"/>
            <a:ext cx="4559300" cy="4477123"/>
          </a:xfrm>
        </p:spPr>
        <p:txBody>
          <a:bodyPr/>
          <a:lstStyle/>
          <a:p>
            <a:pPr>
              <a:lnSpc>
                <a:spcPct val="50000"/>
              </a:lnSpc>
            </a:pPr>
            <a:endParaRPr lang="en-US" sz="2800" b="1" dirty="0" smtClean="0"/>
          </a:p>
          <a:p>
            <a:r>
              <a:rPr lang="en-US" sz="2400" dirty="0"/>
              <a:t>The California </a:t>
            </a:r>
            <a:r>
              <a:rPr lang="en-US" sz="2400" dirty="0" smtClean="0"/>
              <a:t>Building Code </a:t>
            </a:r>
            <a:r>
              <a:rPr lang="en-US" sz="2400" dirty="0"/>
              <a:t>Energy Efficiency</a:t>
            </a:r>
            <a:r>
              <a:rPr lang="en-US" sz="2400" dirty="0" smtClean="0"/>
              <a:t> section, Title 24, is updated on a 3 year cycle</a:t>
            </a:r>
            <a:endParaRPr lang="en-US" sz="2400" dirty="0"/>
          </a:p>
          <a:p>
            <a:r>
              <a:rPr lang="en-US" sz="2400" dirty="0" smtClean="0"/>
              <a:t>The 2013 update takes effect January 1, 2014</a:t>
            </a:r>
          </a:p>
          <a:p>
            <a:r>
              <a:rPr lang="en-US" sz="2400" dirty="0" smtClean="0"/>
              <a:t>New state regulations include greater efficiency standards for lighting and other systems</a:t>
            </a:r>
          </a:p>
          <a:p>
            <a:r>
              <a:rPr lang="en-US" sz="2400" dirty="0" smtClean="0"/>
              <a:t>State certified testing of these systems, called Acceptance Testing (AT), is mandated</a:t>
            </a:r>
          </a:p>
        </p:txBody>
      </p:sp>
      <p:sp>
        <p:nvSpPr>
          <p:cNvPr id="16" name="TextBox 15"/>
          <p:cNvSpPr txBox="1"/>
          <p:nvPr/>
        </p:nvSpPr>
        <p:spPr>
          <a:xfrm>
            <a:off x="1642535" y="6219825"/>
            <a:ext cx="3043238" cy="215444"/>
          </a:xfrm>
          <a:prstGeom prst="rect">
            <a:avLst/>
          </a:prstGeom>
          <a:noFill/>
        </p:spPr>
        <p:txBody>
          <a:bodyPr>
            <a:spAutoFit/>
          </a:bodyPr>
          <a:lstStyle/>
          <a:p>
            <a:pPr>
              <a:defRPr/>
            </a:pPr>
            <a:r>
              <a:rPr lang="en-US" sz="800" dirty="0">
                <a:solidFill>
                  <a:schemeClr val="bg1">
                    <a:lumMod val="50000"/>
                  </a:schemeClr>
                </a:solidFill>
                <a:latin typeface="+mn-lt"/>
              </a:rPr>
              <a:t>Images Courtesy of  </a:t>
            </a:r>
            <a:r>
              <a:rPr lang="en-US" sz="800" dirty="0" smtClean="0">
                <a:solidFill>
                  <a:schemeClr val="bg1">
                    <a:lumMod val="50000"/>
                  </a:schemeClr>
                </a:solidFill>
                <a:latin typeface="+mn-lt"/>
              </a:rPr>
              <a:t>LUTRON (bottom left and right)</a:t>
            </a:r>
            <a:endParaRPr lang="en-US" sz="800" dirty="0">
              <a:solidFill>
                <a:schemeClr val="bg1">
                  <a:lumMod val="50000"/>
                </a:schemeClr>
              </a:solidFill>
              <a:latin typeface="+mn-lt"/>
            </a:endParaRPr>
          </a:p>
        </p:txBody>
      </p:sp>
      <p:pic>
        <p:nvPicPr>
          <p:cNvPr id="1026" name="Picture 2" descr="http://blog.lightingcatalog.com/Portals/30822/images/Title%2024%20Lighting.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05500" y="2435323"/>
            <a:ext cx="2997200" cy="1412777"/>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12" descr="color seal cmyk copy.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200900" y="4687056"/>
            <a:ext cx="1722438" cy="1576087"/>
          </a:xfrm>
          <a:prstGeom prst="rect">
            <a:avLst/>
          </a:prstGeom>
        </p:spPr>
      </p:pic>
    </p:spTree>
    <p:extLst>
      <p:ext uri="{BB962C8B-B14F-4D97-AF65-F5344CB8AC3E}">
        <p14:creationId xmlns:p14="http://schemas.microsoft.com/office/powerpoint/2010/main" xmlns="" val="1591808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2250" y="277814"/>
            <a:ext cx="7550150" cy="766702"/>
          </a:xfrm>
        </p:spPr>
        <p:txBody>
          <a:bodyPr/>
          <a:lstStyle/>
          <a:p>
            <a:r>
              <a:rPr lang="en-US" dirty="0"/>
              <a:t>What </a:t>
            </a:r>
            <a:r>
              <a:rPr lang="en-US" dirty="0" smtClean="0"/>
              <a:t>Type </a:t>
            </a:r>
            <a:r>
              <a:rPr lang="en-US" dirty="0"/>
              <a:t>of </a:t>
            </a:r>
            <a:r>
              <a:rPr lang="en-US" dirty="0" smtClean="0"/>
              <a:t>Project </a:t>
            </a:r>
            <a:r>
              <a:rPr lang="en-US" dirty="0"/>
              <a:t>is R</a:t>
            </a:r>
            <a:r>
              <a:rPr lang="en-US" dirty="0" smtClean="0"/>
              <a:t>egulated?</a:t>
            </a:r>
            <a:endParaRPr lang="en-US" dirty="0"/>
          </a:p>
        </p:txBody>
      </p:sp>
      <p:sp>
        <p:nvSpPr>
          <p:cNvPr id="5" name="Content Placeholder 4"/>
          <p:cNvSpPr>
            <a:spLocks noGrp="1"/>
          </p:cNvSpPr>
          <p:nvPr>
            <p:ph idx="1"/>
          </p:nvPr>
        </p:nvSpPr>
        <p:spPr>
          <a:xfrm>
            <a:off x="1519238" y="1391355"/>
            <a:ext cx="7247965" cy="3392724"/>
          </a:xfrm>
        </p:spPr>
        <p:txBody>
          <a:bodyPr/>
          <a:lstStyle/>
          <a:p>
            <a:pPr marL="0" indent="0">
              <a:buNone/>
            </a:pPr>
            <a:r>
              <a:rPr lang="en-US" sz="2800" dirty="0" smtClean="0"/>
              <a:t>The new building codes and standards regulate in commercial, non-residential, facilities</a:t>
            </a:r>
            <a:endParaRPr lang="en-US" sz="2800" dirty="0"/>
          </a:p>
          <a:p>
            <a:r>
              <a:rPr lang="en-US" sz="2800" dirty="0" smtClean="0"/>
              <a:t>Newly constructed buildings</a:t>
            </a:r>
          </a:p>
          <a:p>
            <a:r>
              <a:rPr lang="en-US" sz="2800" dirty="0" smtClean="0"/>
              <a:t>Alterations /</a:t>
            </a:r>
            <a:r>
              <a:rPr lang="en-US" dirty="0"/>
              <a:t> Tenant </a:t>
            </a:r>
            <a:r>
              <a:rPr lang="en-US" dirty="0" smtClean="0"/>
              <a:t>Improvements (TIs)</a:t>
            </a:r>
          </a:p>
          <a:p>
            <a:r>
              <a:rPr lang="en-US" dirty="0" smtClean="0"/>
              <a:t>Additions</a:t>
            </a:r>
          </a:p>
          <a:p>
            <a:r>
              <a:rPr lang="en-US" sz="2800" dirty="0" smtClean="0"/>
              <a:t>Retrofits</a:t>
            </a:r>
          </a:p>
          <a:p>
            <a:pPr marL="0" indent="0">
              <a:buNone/>
            </a:pPr>
            <a:endParaRPr lang="en-US" sz="2400" b="1" dirty="0">
              <a:solidFill>
                <a:schemeClr val="tx1"/>
              </a:solidFill>
            </a:endParaRPr>
          </a:p>
        </p:txBody>
      </p:sp>
      <p:pic>
        <p:nvPicPr>
          <p:cNvPr id="1027" name="Picture 3" descr="C:\Users\cori\AppData\Local\Microsoft\Windows\Temporary Internet Files\Content.IE5\7653P0H0\MP900438781[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91090" y="3289301"/>
            <a:ext cx="4334281" cy="29960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64323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31950" y="531814"/>
            <a:ext cx="7550150" cy="766702"/>
          </a:xfrm>
        </p:spPr>
        <p:txBody>
          <a:bodyPr/>
          <a:lstStyle/>
          <a:p>
            <a:pPr>
              <a:lnSpc>
                <a:spcPct val="80000"/>
              </a:lnSpc>
            </a:pPr>
            <a:r>
              <a:rPr lang="en-US" dirty="0"/>
              <a:t>What </a:t>
            </a:r>
            <a:r>
              <a:rPr lang="en-US" dirty="0" smtClean="0"/>
              <a:t>Lighting </a:t>
            </a:r>
            <a:r>
              <a:rPr lang="en-US" dirty="0"/>
              <a:t>C</a:t>
            </a:r>
            <a:r>
              <a:rPr lang="en-US" dirty="0" smtClean="0"/>
              <a:t>ontrols </a:t>
            </a:r>
            <a:br>
              <a:rPr lang="en-US" dirty="0" smtClean="0"/>
            </a:br>
            <a:r>
              <a:rPr lang="en-US" dirty="0" smtClean="0"/>
              <a:t>Will be Regulated?</a:t>
            </a:r>
            <a:endParaRPr lang="en-US" dirty="0"/>
          </a:p>
        </p:txBody>
      </p:sp>
      <p:sp>
        <p:nvSpPr>
          <p:cNvPr id="5" name="Content Placeholder 4"/>
          <p:cNvSpPr>
            <a:spLocks noGrp="1"/>
          </p:cNvSpPr>
          <p:nvPr>
            <p:ph idx="1"/>
          </p:nvPr>
        </p:nvSpPr>
        <p:spPr>
          <a:xfrm>
            <a:off x="1646238" y="1309121"/>
            <a:ext cx="3692380" cy="4705904"/>
          </a:xfrm>
        </p:spPr>
        <p:txBody>
          <a:bodyPr/>
          <a:lstStyle/>
          <a:p>
            <a:pPr>
              <a:lnSpc>
                <a:spcPct val="50000"/>
              </a:lnSpc>
            </a:pPr>
            <a:endParaRPr lang="en-US" sz="2800" b="1" dirty="0" smtClean="0"/>
          </a:p>
          <a:p>
            <a:r>
              <a:rPr lang="en-US" sz="2600" dirty="0" smtClean="0"/>
              <a:t>Any self-contained lighting control</a:t>
            </a:r>
          </a:p>
          <a:p>
            <a:r>
              <a:rPr lang="en-US" sz="2600" dirty="0" smtClean="0"/>
              <a:t>Automatic Time-switch controls</a:t>
            </a:r>
          </a:p>
          <a:p>
            <a:r>
              <a:rPr lang="en-US" sz="2600" dirty="0" smtClean="0"/>
              <a:t>Daylight controls and </a:t>
            </a:r>
            <a:br>
              <a:rPr lang="en-US" sz="2600" dirty="0" smtClean="0"/>
            </a:br>
            <a:r>
              <a:rPr lang="en-US" sz="2600" dirty="0" smtClean="0"/>
              <a:t>photo controls</a:t>
            </a:r>
          </a:p>
          <a:p>
            <a:r>
              <a:rPr lang="en-US" sz="2600" dirty="0" smtClean="0"/>
              <a:t>Dimmers</a:t>
            </a:r>
          </a:p>
          <a:p>
            <a:r>
              <a:rPr lang="en-US" sz="2600" dirty="0" smtClean="0"/>
              <a:t>Occupant sensing devices</a:t>
            </a:r>
          </a:p>
          <a:p>
            <a:endParaRPr lang="en-US" sz="2800" dirty="0">
              <a:solidFill>
                <a:schemeClr val="tx1"/>
              </a:solidFill>
            </a:endParaRPr>
          </a:p>
        </p:txBody>
      </p:sp>
      <p:pic>
        <p:nvPicPr>
          <p:cNvPr id="7" name="Picture 6" descr="Lutron_7.jpg"/>
          <p:cNvPicPr>
            <a:picLocks noChangeAspect="1"/>
          </p:cNvPicPr>
          <p:nvPr/>
        </p:nvPicPr>
        <p:blipFill rotWithShape="1">
          <a:blip r:embed="rId3" cstate="email">
            <a:extLst>
              <a:ext uri="{28A0092B-C50C-407E-A947-70E740481C1C}">
                <a14:useLocalDpi xmlns:a14="http://schemas.microsoft.com/office/drawing/2010/main" xmlns="" val="0"/>
              </a:ext>
            </a:extLst>
          </a:blip>
          <a:srcRect l="25035" t="8311" r="25592"/>
          <a:stretch/>
        </p:blipFill>
        <p:spPr>
          <a:xfrm>
            <a:off x="5644151" y="4341550"/>
            <a:ext cx="828934" cy="1539378"/>
          </a:xfrm>
          <a:prstGeom prst="rect">
            <a:avLst/>
          </a:prstGeom>
        </p:spPr>
      </p:pic>
      <p:pic>
        <p:nvPicPr>
          <p:cNvPr id="2" name="Picture 1" descr="T2419.tif"/>
          <p:cNvPicPr>
            <a:picLocks noChangeAspect="1"/>
          </p:cNvPicPr>
          <p:nvPr/>
        </p:nvPicPr>
        <p:blipFill rotWithShape="1">
          <a:blip r:embed="rId4" cstate="print">
            <a:extLst>
              <a:ext uri="{28A0092B-C50C-407E-A947-70E740481C1C}">
                <a14:useLocalDpi xmlns:a14="http://schemas.microsoft.com/office/drawing/2010/main" xmlns="" val="0"/>
              </a:ext>
            </a:extLst>
          </a:blip>
          <a:srcRect/>
          <a:stretch/>
        </p:blipFill>
        <p:spPr>
          <a:xfrm>
            <a:off x="5602136" y="1604313"/>
            <a:ext cx="944098" cy="1501479"/>
          </a:xfrm>
          <a:prstGeom prst="rect">
            <a:avLst/>
          </a:prstGeom>
        </p:spPr>
      </p:pic>
      <p:pic>
        <p:nvPicPr>
          <p:cNvPr id="14" name="Picture 13" descr="DaylightingLab_18_100405.jpg"/>
          <p:cNvPicPr>
            <a:picLocks noChangeAspect="1"/>
          </p:cNvPicPr>
          <p:nvPr/>
        </p:nvPicPr>
        <p:blipFill rotWithShape="1">
          <a:blip r:embed="rId5" cstate="print">
            <a:extLst>
              <a:ext uri="{28A0092B-C50C-407E-A947-70E740481C1C}">
                <a14:useLocalDpi xmlns:a14="http://schemas.microsoft.com/office/drawing/2010/main" xmlns="" val="0"/>
              </a:ext>
            </a:extLst>
          </a:blip>
          <a:srcRect/>
          <a:stretch/>
        </p:blipFill>
        <p:spPr>
          <a:xfrm>
            <a:off x="5667713" y="3249224"/>
            <a:ext cx="881313" cy="960181"/>
          </a:xfrm>
          <a:prstGeom prst="rect">
            <a:avLst/>
          </a:prstGeom>
        </p:spPr>
      </p:pic>
      <p:pic>
        <p:nvPicPr>
          <p:cNvPr id="3" name="Picture 2" descr="DimmerOccupancySensor_Comparison_3_050907.psd"/>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611672" y="4351104"/>
            <a:ext cx="887741" cy="1412539"/>
          </a:xfrm>
          <a:prstGeom prst="rect">
            <a:avLst/>
          </a:prstGeom>
        </p:spPr>
      </p:pic>
      <p:pic>
        <p:nvPicPr>
          <p:cNvPr id="15" name="Picture 14" descr="Lutron_3.JPG"/>
          <p:cNvPicPr>
            <a:picLocks noChangeAspect="1"/>
          </p:cNvPicPr>
          <p:nvPr/>
        </p:nvPicPr>
        <p:blipFill rotWithShape="1">
          <a:blip r:embed="rId7" cstate="print">
            <a:extLst>
              <a:ext uri="{28A0092B-C50C-407E-A947-70E740481C1C}">
                <a14:useLocalDpi xmlns:a14="http://schemas.microsoft.com/office/drawing/2010/main" xmlns="" val="0"/>
              </a:ext>
            </a:extLst>
          </a:blip>
          <a:srcRect l="19975" t="6491" r="19975" b="6491"/>
          <a:stretch/>
        </p:blipFill>
        <p:spPr>
          <a:xfrm>
            <a:off x="7611858" y="4339803"/>
            <a:ext cx="982564" cy="1423840"/>
          </a:xfrm>
          <a:prstGeom prst="rect">
            <a:avLst/>
          </a:prstGeom>
        </p:spPr>
      </p:pic>
      <p:sp>
        <p:nvSpPr>
          <p:cNvPr id="16" name="TextBox 15"/>
          <p:cNvSpPr txBox="1"/>
          <p:nvPr/>
        </p:nvSpPr>
        <p:spPr>
          <a:xfrm>
            <a:off x="1642535" y="6219825"/>
            <a:ext cx="3043238" cy="215444"/>
          </a:xfrm>
          <a:prstGeom prst="rect">
            <a:avLst/>
          </a:prstGeom>
          <a:noFill/>
        </p:spPr>
        <p:txBody>
          <a:bodyPr>
            <a:spAutoFit/>
          </a:bodyPr>
          <a:lstStyle/>
          <a:p>
            <a:pPr>
              <a:defRPr/>
            </a:pPr>
            <a:r>
              <a:rPr lang="en-US" sz="800" dirty="0">
                <a:solidFill>
                  <a:schemeClr val="bg1">
                    <a:lumMod val="50000"/>
                  </a:schemeClr>
                </a:solidFill>
                <a:latin typeface="+mn-lt"/>
              </a:rPr>
              <a:t>Images Courtesy of  </a:t>
            </a:r>
            <a:r>
              <a:rPr lang="en-US" sz="800" dirty="0" smtClean="0">
                <a:solidFill>
                  <a:schemeClr val="bg1">
                    <a:lumMod val="50000"/>
                  </a:schemeClr>
                </a:solidFill>
                <a:latin typeface="+mn-lt"/>
              </a:rPr>
              <a:t>LUTRON (bottom left and right)</a:t>
            </a:r>
            <a:endParaRPr lang="en-US" sz="800" dirty="0">
              <a:solidFill>
                <a:schemeClr val="bg1">
                  <a:lumMod val="50000"/>
                </a:schemeClr>
              </a:solidFill>
              <a:latin typeface="+mn-lt"/>
            </a:endParaRPr>
          </a:p>
        </p:txBody>
      </p:sp>
      <p:pic>
        <p:nvPicPr>
          <p:cNvPr id="2054" name="Picture 6" descr="http://img.weiku.com/waterpicture/2011/10/19/11/Hotel_Intelligent_Network_Infrared_Remote_Lighting_Control_Touch_Panel_Switch_Home_automation_Smart_home_switch_634546259942567675_1.jpg">
            <a:hlinkClick r:id="rId8"/>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773657" y="1609557"/>
            <a:ext cx="1676401" cy="25490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83353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Acceptance Testing Overview</a:t>
            </a:r>
            <a:endParaRPr lang="en-US" dirty="0"/>
          </a:p>
        </p:txBody>
      </p:sp>
      <p:sp>
        <p:nvSpPr>
          <p:cNvPr id="3" name="Content Placeholder 2"/>
          <p:cNvSpPr>
            <a:spLocks noGrp="1"/>
          </p:cNvSpPr>
          <p:nvPr>
            <p:ph idx="1"/>
          </p:nvPr>
        </p:nvSpPr>
        <p:spPr>
          <a:xfrm>
            <a:off x="1481139" y="1208087"/>
            <a:ext cx="7192961" cy="5127558"/>
          </a:xfrm>
        </p:spPr>
        <p:txBody>
          <a:bodyPr/>
          <a:lstStyle/>
          <a:p>
            <a:r>
              <a:rPr lang="en-US" dirty="0" smtClean="0"/>
              <a:t>One piece of a multi-stage compliance program</a:t>
            </a:r>
          </a:p>
          <a:p>
            <a:r>
              <a:rPr lang="en-US" b="1" dirty="0" smtClean="0"/>
              <a:t>Required of Building Owner </a:t>
            </a:r>
            <a:r>
              <a:rPr lang="en-US" dirty="0" smtClean="0"/>
              <a:t>for building occupancy</a:t>
            </a:r>
          </a:p>
          <a:p>
            <a:r>
              <a:rPr lang="en-US" dirty="0" smtClean="0"/>
              <a:t>Verifies installation requirements are met</a:t>
            </a:r>
          </a:p>
          <a:p>
            <a:r>
              <a:rPr lang="en-US" dirty="0" smtClean="0"/>
              <a:t>Ensures installed </a:t>
            </a:r>
            <a:r>
              <a:rPr lang="en-US" dirty="0"/>
              <a:t>equipment and systems operate </a:t>
            </a:r>
            <a:r>
              <a:rPr lang="en-US" dirty="0" smtClean="0"/>
              <a:t>properly</a:t>
            </a:r>
          </a:p>
          <a:p>
            <a:r>
              <a:rPr lang="en-US" dirty="0" smtClean="0"/>
              <a:t>Conducted by certified field technicians – if a contractor is not certified they will have to hire a certified contractor to verify their work</a:t>
            </a:r>
          </a:p>
          <a:p>
            <a:r>
              <a:rPr lang="en-US" dirty="0" smtClean="0"/>
              <a:t>Required by the State of California</a:t>
            </a:r>
            <a:endParaRPr lang="en-US" dirty="0"/>
          </a:p>
          <a:p>
            <a:endParaRPr lang="en-US" dirty="0"/>
          </a:p>
        </p:txBody>
      </p:sp>
      <p:pic>
        <p:nvPicPr>
          <p:cNvPr id="4" name="Picture 3" descr="color seal cmyk copy.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251700" y="5349262"/>
            <a:ext cx="1392238" cy="1273943"/>
          </a:xfrm>
          <a:prstGeom prst="rect">
            <a:avLst/>
          </a:prstGeom>
        </p:spPr>
      </p:pic>
    </p:spTree>
    <p:extLst>
      <p:ext uri="{BB962C8B-B14F-4D97-AF65-F5344CB8AC3E}">
        <p14:creationId xmlns:p14="http://schemas.microsoft.com/office/powerpoint/2010/main" xmlns="" val="2437933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3628" y="74615"/>
            <a:ext cx="7247965" cy="1143000"/>
          </a:xfrm>
        </p:spPr>
        <p:txBody>
          <a:bodyPr/>
          <a:lstStyle/>
          <a:p>
            <a:r>
              <a:rPr lang="en-US" dirty="0" smtClean="0"/>
              <a:t>Buildings and Systems</a:t>
            </a:r>
            <a:endParaRPr lang="en-US" dirty="0"/>
          </a:p>
        </p:txBody>
      </p:sp>
      <p:sp>
        <p:nvSpPr>
          <p:cNvPr id="3" name="Content Placeholder 2"/>
          <p:cNvSpPr>
            <a:spLocks noGrp="1"/>
          </p:cNvSpPr>
          <p:nvPr>
            <p:ph idx="1"/>
          </p:nvPr>
        </p:nvSpPr>
        <p:spPr>
          <a:xfrm>
            <a:off x="1455739" y="1296987"/>
            <a:ext cx="3548061" cy="3839000"/>
          </a:xfrm>
        </p:spPr>
        <p:txBody>
          <a:bodyPr/>
          <a:lstStyle/>
          <a:p>
            <a:r>
              <a:rPr lang="en-US" dirty="0" smtClean="0"/>
              <a:t>Acceptance tests (AT) must be conducted on certain mechanical and lighting systems</a:t>
            </a:r>
          </a:p>
          <a:p>
            <a:r>
              <a:rPr lang="en-US" dirty="0" smtClean="0"/>
              <a:t>Required for all newly constructed commercial buildings</a:t>
            </a:r>
          </a:p>
          <a:p>
            <a:r>
              <a:rPr lang="en-US" dirty="0" smtClean="0"/>
              <a:t>Required on all additions </a:t>
            </a:r>
          </a:p>
        </p:txBody>
      </p:sp>
      <p:pic>
        <p:nvPicPr>
          <p:cNvPr id="5" name="Picture 4" descr="http://kt-electrician.co.uk/wp-content/uploads/pic/small_fluke4_s.JPG">
            <a:hlinkClick r:id="rId3"/>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94300" y="1652587"/>
            <a:ext cx="3898900" cy="2790825"/>
          </a:xfrm>
          <a:prstGeom prst="rect">
            <a:avLst/>
          </a:prstGeom>
          <a:noFill/>
          <a:ln>
            <a:noFill/>
          </a:ln>
        </p:spPr>
      </p:pic>
      <p:sp>
        <p:nvSpPr>
          <p:cNvPr id="4" name="TextBox 3"/>
          <p:cNvSpPr txBox="1"/>
          <p:nvPr/>
        </p:nvSpPr>
        <p:spPr>
          <a:xfrm>
            <a:off x="1397000" y="5194300"/>
            <a:ext cx="7099300" cy="1938992"/>
          </a:xfrm>
          <a:prstGeom prst="rect">
            <a:avLst/>
          </a:prstGeom>
          <a:noFill/>
        </p:spPr>
        <p:txBody>
          <a:bodyPr wrap="square" rtlCol="0">
            <a:spAutoFit/>
          </a:bodyPr>
          <a:lstStyle/>
          <a:p>
            <a:pPr marL="457200" indent="-457200">
              <a:buFont typeface="Wingdings" pitchFamily="2" charset="2"/>
              <a:buChar char="ü"/>
            </a:pPr>
            <a:r>
              <a:rPr lang="en-US" sz="2800" b="1" dirty="0" smtClean="0">
                <a:solidFill>
                  <a:schemeClr val="tx2"/>
                </a:solidFill>
                <a:latin typeface="+mn-lt"/>
              </a:rPr>
              <a:t>Required </a:t>
            </a:r>
            <a:r>
              <a:rPr lang="en-US" sz="2800" b="1" dirty="0">
                <a:solidFill>
                  <a:schemeClr val="tx2"/>
                </a:solidFill>
                <a:latin typeface="+mn-lt"/>
              </a:rPr>
              <a:t>for all </a:t>
            </a:r>
            <a:r>
              <a:rPr lang="en-US" sz="2800" b="1" dirty="0" smtClean="0">
                <a:solidFill>
                  <a:schemeClr val="tx2"/>
                </a:solidFill>
                <a:latin typeface="+mn-lt"/>
              </a:rPr>
              <a:t>retrofits, renovations and tenant improvements  </a:t>
            </a:r>
            <a:r>
              <a:rPr lang="en-US" sz="2800" b="1" dirty="0">
                <a:solidFill>
                  <a:schemeClr val="tx2"/>
                </a:solidFill>
                <a:latin typeface="+mn-lt"/>
              </a:rPr>
              <a:t>&gt;10</a:t>
            </a:r>
            <a:r>
              <a:rPr lang="en-US" sz="2800" b="1" dirty="0" smtClean="0">
                <a:solidFill>
                  <a:schemeClr val="tx2"/>
                </a:solidFill>
                <a:latin typeface="+mn-lt"/>
              </a:rPr>
              <a:t>% of the space</a:t>
            </a:r>
          </a:p>
          <a:p>
            <a:endParaRPr lang="en-US" sz="2800" dirty="0">
              <a:latin typeface="+mn-lt"/>
            </a:endParaRPr>
          </a:p>
          <a:p>
            <a:endParaRPr lang="en-US" dirty="0">
              <a:latin typeface="+mn-lt"/>
            </a:endParaRPr>
          </a:p>
          <a:p>
            <a:endParaRPr lang="en-US" dirty="0" smtClean="0">
              <a:latin typeface="+mn-lt"/>
            </a:endParaRPr>
          </a:p>
        </p:txBody>
      </p:sp>
    </p:spTree>
    <p:extLst>
      <p:ext uri="{BB962C8B-B14F-4D97-AF65-F5344CB8AC3E}">
        <p14:creationId xmlns:p14="http://schemas.microsoft.com/office/powerpoint/2010/main" xmlns="" val="32496064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3628" y="112715"/>
            <a:ext cx="7247965" cy="1143000"/>
          </a:xfrm>
        </p:spPr>
        <p:txBody>
          <a:bodyPr/>
          <a:lstStyle/>
          <a:p>
            <a:r>
              <a:rPr lang="en-US" dirty="0" smtClean="0"/>
              <a:t>Lighting Controls Acceptance Tests</a:t>
            </a:r>
            <a:endParaRPr lang="en-US" dirty="0"/>
          </a:p>
        </p:txBody>
      </p:sp>
      <p:sp>
        <p:nvSpPr>
          <p:cNvPr id="3" name="Content Placeholder 2"/>
          <p:cNvSpPr>
            <a:spLocks noGrp="1"/>
          </p:cNvSpPr>
          <p:nvPr>
            <p:ph idx="1"/>
          </p:nvPr>
        </p:nvSpPr>
        <p:spPr>
          <a:xfrm>
            <a:off x="1455738" y="1398587"/>
            <a:ext cx="7247965" cy="4674100"/>
          </a:xfrm>
        </p:spPr>
        <p:txBody>
          <a:bodyPr/>
          <a:lstStyle/>
          <a:p>
            <a:pPr marL="0" indent="0">
              <a:buNone/>
            </a:pPr>
            <a:r>
              <a:rPr lang="en-US" b="1" dirty="0" smtClean="0"/>
              <a:t>Required of Building Owners Starting        January 1, 2014 on:</a:t>
            </a:r>
          </a:p>
          <a:p>
            <a:pPr marL="514350" indent="-514350">
              <a:buAutoNum type="arabicParenR"/>
            </a:pPr>
            <a:r>
              <a:rPr lang="en-US" sz="2600" dirty="0" smtClean="0"/>
              <a:t>Automatic </a:t>
            </a:r>
            <a:r>
              <a:rPr lang="en-US" sz="2600" dirty="0"/>
              <a:t>Daylighting Controls</a:t>
            </a:r>
          </a:p>
          <a:p>
            <a:pPr marL="514350" indent="-514350">
              <a:buAutoNum type="arabicParenR"/>
            </a:pPr>
            <a:r>
              <a:rPr lang="en-US" sz="2600" dirty="0"/>
              <a:t>Automatic Time Switch Controls</a:t>
            </a:r>
          </a:p>
          <a:p>
            <a:pPr marL="514350" indent="-514350">
              <a:buFont typeface="Arial"/>
              <a:buAutoNum type="arabicParenR"/>
            </a:pPr>
            <a:r>
              <a:rPr lang="en-US" sz="2600" dirty="0"/>
              <a:t>Occupancy </a:t>
            </a:r>
            <a:r>
              <a:rPr lang="en-US" sz="2600" dirty="0" smtClean="0"/>
              <a:t>Sensors</a:t>
            </a:r>
            <a:endParaRPr lang="en-US" sz="2600" dirty="0"/>
          </a:p>
          <a:p>
            <a:pPr marL="514350" indent="-514350">
              <a:buAutoNum type="arabicParenR"/>
            </a:pPr>
            <a:r>
              <a:rPr lang="en-US" sz="2600" dirty="0" smtClean="0"/>
              <a:t>Outdoor </a:t>
            </a:r>
            <a:r>
              <a:rPr lang="en-US" sz="2600" dirty="0"/>
              <a:t>Lighting Shut-off Controls</a:t>
            </a:r>
          </a:p>
          <a:p>
            <a:pPr marL="514350" indent="-514350">
              <a:buAutoNum type="arabicParenR"/>
            </a:pPr>
            <a:r>
              <a:rPr lang="en-US" sz="2600" dirty="0"/>
              <a:t>Outdoor Motion </a:t>
            </a:r>
            <a:r>
              <a:rPr lang="en-US" sz="2600" dirty="0" smtClean="0"/>
              <a:t>Sensors</a:t>
            </a:r>
          </a:p>
          <a:p>
            <a:pPr marL="514350" indent="-514350">
              <a:buFont typeface="Arial" pitchFamily="34" charset="0"/>
              <a:buAutoNum type="arabicParenR"/>
            </a:pPr>
            <a:r>
              <a:rPr lang="en-US" sz="2600" dirty="0" smtClean="0"/>
              <a:t>Automated Demand </a:t>
            </a:r>
            <a:r>
              <a:rPr lang="en-US" sz="2600" dirty="0"/>
              <a:t>Response </a:t>
            </a:r>
            <a:r>
              <a:rPr lang="en-US" sz="2600" dirty="0" smtClean="0"/>
              <a:t>Controls (ADR) Mandatory for Alterations Over 50% of a Space</a:t>
            </a:r>
            <a:endParaRPr lang="en-US" dirty="0"/>
          </a:p>
          <a:p>
            <a:pPr marL="0" indent="0">
              <a:buNone/>
            </a:pPr>
            <a:endParaRPr lang="en-US" dirty="0"/>
          </a:p>
        </p:txBody>
      </p:sp>
    </p:spTree>
    <p:extLst>
      <p:ext uri="{BB962C8B-B14F-4D97-AF65-F5344CB8AC3E}">
        <p14:creationId xmlns:p14="http://schemas.microsoft.com/office/powerpoint/2010/main" xmlns="" val="8666865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028" y="328615"/>
            <a:ext cx="7247965" cy="1143000"/>
          </a:xfrm>
        </p:spPr>
        <p:txBody>
          <a:bodyPr/>
          <a:lstStyle/>
          <a:p>
            <a:r>
              <a:rPr lang="en-US" dirty="0" smtClean="0"/>
              <a:t>Certified Lighting Controls Acceptance Test Technician</a:t>
            </a:r>
            <a:endParaRPr lang="en-US" dirty="0"/>
          </a:p>
        </p:txBody>
      </p:sp>
      <p:sp>
        <p:nvSpPr>
          <p:cNvPr id="3" name="Content Placeholder 2"/>
          <p:cNvSpPr>
            <a:spLocks noGrp="1"/>
          </p:cNvSpPr>
          <p:nvPr>
            <p:ph idx="1"/>
          </p:nvPr>
        </p:nvSpPr>
        <p:spPr>
          <a:xfrm>
            <a:off x="1646239" y="1716087"/>
            <a:ext cx="6773861" cy="3589701"/>
          </a:xfrm>
        </p:spPr>
        <p:txBody>
          <a:bodyPr/>
          <a:lstStyle/>
          <a:p>
            <a:r>
              <a:rPr lang="en-US" sz="2600" dirty="0" smtClean="0"/>
              <a:t>The California Energy Commission (CEC) /    Title 24 requires Certification  to conduct lighting controls acceptance testing in California</a:t>
            </a:r>
          </a:p>
          <a:p>
            <a:r>
              <a:rPr lang="en-US" sz="2600" dirty="0" smtClean="0"/>
              <a:t>The CEC also requires employers of acceptance testers to be certified</a:t>
            </a:r>
          </a:p>
          <a:p>
            <a:r>
              <a:rPr lang="en-US" sz="2600" dirty="0" smtClean="0"/>
              <a:t>Contractors who are not certified to perform acceptance testing will have to arrange for an outside acceptance tester to certify              their lighting controls work</a:t>
            </a:r>
          </a:p>
        </p:txBody>
      </p:sp>
      <p:pic>
        <p:nvPicPr>
          <p:cNvPr id="4" name="Picture 3" descr="color seal cmyk copy.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48500" y="4829060"/>
            <a:ext cx="1697037" cy="1552844"/>
          </a:xfrm>
          <a:prstGeom prst="rect">
            <a:avLst/>
          </a:prstGeom>
        </p:spPr>
      </p:pic>
    </p:spTree>
    <p:extLst>
      <p:ext uri="{BB962C8B-B14F-4D97-AF65-F5344CB8AC3E}">
        <p14:creationId xmlns:p14="http://schemas.microsoft.com/office/powerpoint/2010/main" xmlns="" val="20091369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ALCTP re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33078</TotalTime>
  <Words>1596</Words>
  <Application>Microsoft Office PowerPoint</Application>
  <PresentationFormat>On-screen Show (4:3)</PresentationFormat>
  <Paragraphs>120</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CALCTP rev</vt:lpstr>
      <vt:lpstr>Slide 1</vt:lpstr>
      <vt:lpstr>Impact of California’s Energy Codes and Standards</vt:lpstr>
      <vt:lpstr>What’s Changing and When?</vt:lpstr>
      <vt:lpstr>What Type of Project is Regulated?</vt:lpstr>
      <vt:lpstr>What Lighting Controls  Will be Regulated?</vt:lpstr>
      <vt:lpstr>Acceptance Testing Overview</vt:lpstr>
      <vt:lpstr>Buildings and Systems</vt:lpstr>
      <vt:lpstr>Lighting Controls Acceptance Tests</vt:lpstr>
      <vt:lpstr>Certified Lighting Controls Acceptance Test Technician</vt:lpstr>
      <vt:lpstr>Lighting Controls Acceptance Test Training</vt:lpstr>
      <vt:lpstr>Lighting Controls Acceptance Test Training Classes</vt:lpstr>
      <vt:lpstr>Lighting Controls Acceptance Test Training Schedule</vt:lpstr>
      <vt:lpstr>Upcoming Training</vt:lpstr>
      <vt:lpstr>State of California Title 24 Lighting Controls Acceptance Testing Regulations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Acceptance Test Training</dc:title>
  <dc:creator>Cori Jackson, CLTC</dc:creator>
  <cp:lastModifiedBy>Sharon</cp:lastModifiedBy>
  <cp:revision>1172</cp:revision>
  <cp:lastPrinted>2013-07-24T18:26:41Z</cp:lastPrinted>
  <dcterms:created xsi:type="dcterms:W3CDTF">2010-08-06T17:44:16Z</dcterms:created>
  <dcterms:modified xsi:type="dcterms:W3CDTF">2013-10-01T20:49:20Z</dcterms:modified>
</cp:coreProperties>
</file>